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9" r:id="rId3"/>
    <p:sldId id="275" r:id="rId4"/>
    <p:sldId id="301" r:id="rId5"/>
    <p:sldId id="302" r:id="rId6"/>
    <p:sldId id="298" r:id="rId7"/>
    <p:sldId id="286" r:id="rId8"/>
    <p:sldId id="287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300" r:id="rId17"/>
    <p:sldId id="273" r:id="rId18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C10A99-6F5F-4258-D14F-EE4C3AAB8312}" name="MAMMI' Dalia" initials="DM" userId="S::mammi@agid.gov.it::c8d8c687-ecb2-4e63-9e19-afe9759eec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>
      <p:cViewPr varScale="1">
        <p:scale>
          <a:sx n="37" d="100"/>
          <a:sy n="37" d="100"/>
        </p:scale>
        <p:origin x="101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RDI Giovanni" userId="72d43eb4-569a-411e-a5a2-cb8cc12432b7" providerId="ADAL" clId="{FE9D4BCB-0DF5-41FE-ABAC-B774ED285296}"/>
    <pc:docChg chg="custSel modSld">
      <pc:chgData name="MELARDI Giovanni" userId="72d43eb4-569a-411e-a5a2-cb8cc12432b7" providerId="ADAL" clId="{FE9D4BCB-0DF5-41FE-ABAC-B774ED285296}" dt="2025-07-10T14:06:40.828" v="378" actId="20577"/>
      <pc:docMkLst>
        <pc:docMk/>
      </pc:docMkLst>
      <pc:sldChg chg="addSp delSp modSp mod">
        <pc:chgData name="MELARDI Giovanni" userId="72d43eb4-569a-411e-a5a2-cb8cc12432b7" providerId="ADAL" clId="{FE9D4BCB-0DF5-41FE-ABAC-B774ED285296}" dt="2025-07-10T09:13:27.149" v="377" actId="1076"/>
        <pc:sldMkLst>
          <pc:docMk/>
          <pc:sldMk cId="3120381340" sldId="275"/>
        </pc:sldMkLst>
        <pc:spChg chg="add del mod">
          <ac:chgData name="MELARDI Giovanni" userId="72d43eb4-569a-411e-a5a2-cb8cc12432b7" providerId="ADAL" clId="{FE9D4BCB-0DF5-41FE-ABAC-B774ED285296}" dt="2025-07-10T09:04:55.427" v="213" actId="478"/>
          <ac:spMkLst>
            <pc:docMk/>
            <pc:sldMk cId="3120381340" sldId="275"/>
            <ac:spMk id="7" creationId="{26604082-9AF0-5109-31F6-E2021B6B496C}"/>
          </ac:spMkLst>
        </pc:spChg>
        <pc:spChg chg="add mod">
          <ac:chgData name="MELARDI Giovanni" userId="72d43eb4-569a-411e-a5a2-cb8cc12432b7" providerId="ADAL" clId="{FE9D4BCB-0DF5-41FE-ABAC-B774ED285296}" dt="2025-07-10T09:13:27.149" v="377" actId="1076"/>
          <ac:spMkLst>
            <pc:docMk/>
            <pc:sldMk cId="3120381340" sldId="275"/>
            <ac:spMk id="8" creationId="{A96F245D-053E-3A4F-EAD3-CE9DBE6C4321}"/>
          </ac:spMkLst>
        </pc:spChg>
        <pc:graphicFrameChg chg="mod">
          <ac:chgData name="MELARDI Giovanni" userId="72d43eb4-569a-411e-a5a2-cb8cc12432b7" providerId="ADAL" clId="{FE9D4BCB-0DF5-41FE-ABAC-B774ED285296}" dt="2025-07-10T09:05:13.557" v="218" actId="14100"/>
          <ac:graphicFrameMkLst>
            <pc:docMk/>
            <pc:sldMk cId="3120381340" sldId="275"/>
            <ac:graphicFrameMk id="20" creationId="{DE338908-53C4-BADF-7AB8-227140FCBD54}"/>
          </ac:graphicFrameMkLst>
        </pc:graphicFrameChg>
      </pc:sldChg>
      <pc:sldChg chg="modSp mod">
        <pc:chgData name="MELARDI Giovanni" userId="72d43eb4-569a-411e-a5a2-cb8cc12432b7" providerId="ADAL" clId="{FE9D4BCB-0DF5-41FE-ABAC-B774ED285296}" dt="2025-07-10T14:06:40.828" v="378" actId="20577"/>
        <pc:sldMkLst>
          <pc:docMk/>
          <pc:sldMk cId="2800198236" sldId="287"/>
        </pc:sldMkLst>
        <pc:graphicFrameChg chg="modGraphic">
          <ac:chgData name="MELARDI Giovanni" userId="72d43eb4-569a-411e-a5a2-cb8cc12432b7" providerId="ADAL" clId="{FE9D4BCB-0DF5-41FE-ABAC-B774ED285296}" dt="2025-07-10T14:06:40.828" v="378" actId="20577"/>
          <ac:graphicFrameMkLst>
            <pc:docMk/>
            <pc:sldMk cId="2800198236" sldId="287"/>
            <ac:graphicFrameMk id="21" creationId="{87D0CC44-FB52-F1B0-7128-9272078A52F0}"/>
          </ac:graphicFrameMkLst>
        </pc:graphicFrameChg>
      </pc:sldChg>
      <pc:sldChg chg="modSp">
        <pc:chgData name="MELARDI Giovanni" userId="72d43eb4-569a-411e-a5a2-cb8cc12432b7" providerId="ADAL" clId="{FE9D4BCB-0DF5-41FE-ABAC-B774ED285296}" dt="2025-07-09T11:08:14.450" v="125" actId="255"/>
        <pc:sldMkLst>
          <pc:docMk/>
          <pc:sldMk cId="931651390" sldId="294"/>
        </pc:sldMkLst>
        <pc:graphicFrameChg chg="mod">
          <ac:chgData name="MELARDI Giovanni" userId="72d43eb4-569a-411e-a5a2-cb8cc12432b7" providerId="ADAL" clId="{FE9D4BCB-0DF5-41FE-ABAC-B774ED285296}" dt="2025-07-09T11:08:14.450" v="125" actId="255"/>
          <ac:graphicFrameMkLst>
            <pc:docMk/>
            <pc:sldMk cId="931651390" sldId="294"/>
            <ac:graphicFrameMk id="13" creationId="{7DDB7031-7D09-06D0-E2A0-38760FE53758}"/>
          </ac:graphicFrameMkLst>
        </pc:graphicFrameChg>
      </pc:sldChg>
      <pc:sldChg chg="modSp mod">
        <pc:chgData name="MELARDI Giovanni" userId="72d43eb4-569a-411e-a5a2-cb8cc12432b7" providerId="ADAL" clId="{FE9D4BCB-0DF5-41FE-ABAC-B774ED285296}" dt="2025-07-09T10:34:11.057" v="4" actId="20577"/>
        <pc:sldMkLst>
          <pc:docMk/>
          <pc:sldMk cId="2561214261" sldId="302"/>
        </pc:sldMkLst>
        <pc:spChg chg="mod">
          <ac:chgData name="MELARDI Giovanni" userId="72d43eb4-569a-411e-a5a2-cb8cc12432b7" providerId="ADAL" clId="{FE9D4BCB-0DF5-41FE-ABAC-B774ED285296}" dt="2025-07-09T10:34:11.057" v="4" actId="20577"/>
          <ac:spMkLst>
            <pc:docMk/>
            <pc:sldMk cId="2561214261" sldId="302"/>
            <ac:spMk id="7" creationId="{58459AD4-5FF8-94F8-0E1C-5D154D25BB4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D1620-0F15-4672-A4E7-873589C406D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E1C744B-CEB6-4168-947E-F11385348175}">
      <dgm:prSet phldrT="[Testo]"/>
      <dgm:spPr/>
      <dgm:t>
        <a:bodyPr/>
        <a:lstStyle/>
        <a:p>
          <a:r>
            <a:rPr lang="it-IT" dirty="0"/>
            <a:t>La strategia dell’UE per la parità di genere 2020-2025 tiene fede all’impegno della Commissione Von </a:t>
          </a:r>
          <a:r>
            <a:rPr lang="it-IT" dirty="0" err="1"/>
            <a:t>Der</a:t>
          </a:r>
          <a:r>
            <a:rPr lang="it-IT" dirty="0"/>
            <a:t> Leyen per un’Unione dell’uguaglianza. Presenta gli obiettivi strategici e le azioni volte a compiere progressi significativi entro il 2025</a:t>
          </a:r>
        </a:p>
      </dgm:t>
    </dgm:pt>
    <dgm:pt modelId="{FE8CD26F-F009-4D6E-A343-4F15F3A72A9F}" type="parTrans" cxnId="{BEB9DC42-94E7-4906-A76E-CE7FD0257D9F}">
      <dgm:prSet/>
      <dgm:spPr/>
      <dgm:t>
        <a:bodyPr/>
        <a:lstStyle/>
        <a:p>
          <a:endParaRPr lang="it-IT"/>
        </a:p>
      </dgm:t>
    </dgm:pt>
    <dgm:pt modelId="{067958E0-DFE8-4026-8D04-07C8767EAE7B}" type="sibTrans" cxnId="{BEB9DC42-94E7-4906-A76E-CE7FD0257D9F}">
      <dgm:prSet/>
      <dgm:spPr/>
      <dgm:t>
        <a:bodyPr/>
        <a:lstStyle/>
        <a:p>
          <a:endParaRPr lang="it-IT"/>
        </a:p>
      </dgm:t>
    </dgm:pt>
    <dgm:pt modelId="{A4CA9F1D-DE1E-4560-A914-A518541FC8FE}">
      <dgm:prSet phldrT="[Testo]"/>
      <dgm:spPr/>
      <dgm:t>
        <a:bodyPr/>
        <a:lstStyle/>
        <a:p>
          <a:r>
            <a:rPr lang="it-IT" dirty="0"/>
            <a:t>La Commissione Europea prevede che le Istituzioni pubbliche che vogliono accedere ai finanziamenti dei programmi europei quali Horizon Europe e PNRR debbano dotarsi del Gender Equality Plan (GEP)</a:t>
          </a:r>
        </a:p>
      </dgm:t>
    </dgm:pt>
    <dgm:pt modelId="{C76D11FE-7FDB-4AF5-B6D1-665CFB078C75}" type="parTrans" cxnId="{75B955AF-47FA-4D8C-9F3E-8B30DB82DD97}">
      <dgm:prSet/>
      <dgm:spPr/>
      <dgm:t>
        <a:bodyPr/>
        <a:lstStyle/>
        <a:p>
          <a:endParaRPr lang="it-IT"/>
        </a:p>
      </dgm:t>
    </dgm:pt>
    <dgm:pt modelId="{DE9BA570-DF32-4176-97BD-8C3F7ABEBF06}" type="sibTrans" cxnId="{75B955AF-47FA-4D8C-9F3E-8B30DB82DD97}">
      <dgm:prSet/>
      <dgm:spPr/>
      <dgm:t>
        <a:bodyPr/>
        <a:lstStyle/>
        <a:p>
          <a:endParaRPr lang="it-IT"/>
        </a:p>
      </dgm:t>
    </dgm:pt>
    <dgm:pt modelId="{E9C77CE5-3F62-4C07-819F-E32B7387FC2F}">
      <dgm:prSet phldrT="[Testo]"/>
      <dgm:spPr/>
      <dgm:t>
        <a:bodyPr/>
        <a:lstStyle/>
        <a:p>
          <a:r>
            <a:rPr lang="it-IT" dirty="0"/>
            <a:t>A settembre 2021 la Commissione Europea emana le linee guida sul GEP</a:t>
          </a:r>
        </a:p>
      </dgm:t>
    </dgm:pt>
    <dgm:pt modelId="{69036605-9DCE-464C-BDCF-A7CA1C9CF6BE}" type="parTrans" cxnId="{1B149640-266F-4EA1-9F38-A2A2C2A967CA}">
      <dgm:prSet/>
      <dgm:spPr/>
      <dgm:t>
        <a:bodyPr/>
        <a:lstStyle/>
        <a:p>
          <a:endParaRPr lang="it-IT"/>
        </a:p>
      </dgm:t>
    </dgm:pt>
    <dgm:pt modelId="{03A0E295-3919-40C6-A036-FFAAFBD9FD21}" type="sibTrans" cxnId="{1B149640-266F-4EA1-9F38-A2A2C2A967CA}">
      <dgm:prSet/>
      <dgm:spPr/>
      <dgm:t>
        <a:bodyPr/>
        <a:lstStyle/>
        <a:p>
          <a:endParaRPr lang="it-IT"/>
        </a:p>
      </dgm:t>
    </dgm:pt>
    <dgm:pt modelId="{2F614B59-7A9E-49C1-97A0-5E428A523C9E}">
      <dgm:prSet/>
      <dgm:spPr/>
      <dgm:t>
        <a:bodyPr/>
        <a:lstStyle/>
        <a:p>
          <a:r>
            <a:rPr lang="it-IT" dirty="0"/>
            <a:t>A ottobre del 2022 il Dipartimento  per la Funzione Pubblica e il Dipartimento per le pari opportunità emanano le  Linee guida per la parità di genere nell’organizzazione e gestione del rapporto di lavoro con le pubbliche amministrazione</a:t>
          </a:r>
        </a:p>
      </dgm:t>
    </dgm:pt>
    <dgm:pt modelId="{C6887B14-A257-48F6-9F01-5A60D2A34FF3}" type="parTrans" cxnId="{8AF525A7-3BFF-453D-A6F3-A697CA6603C1}">
      <dgm:prSet/>
      <dgm:spPr/>
      <dgm:t>
        <a:bodyPr/>
        <a:lstStyle/>
        <a:p>
          <a:endParaRPr lang="it-IT"/>
        </a:p>
      </dgm:t>
    </dgm:pt>
    <dgm:pt modelId="{A3B40BED-D485-4C63-8D92-D376B6A92A22}" type="sibTrans" cxnId="{8AF525A7-3BFF-453D-A6F3-A697CA6603C1}">
      <dgm:prSet/>
      <dgm:spPr/>
      <dgm:t>
        <a:bodyPr/>
        <a:lstStyle/>
        <a:p>
          <a:endParaRPr lang="it-IT"/>
        </a:p>
      </dgm:t>
    </dgm:pt>
    <dgm:pt modelId="{03A9E9DE-3F17-4B21-BEC1-B3301BD3CD94}" type="pres">
      <dgm:prSet presAssocID="{AD1D1620-0F15-4672-A4E7-873589C406D7}" presName="CompostProcess" presStyleCnt="0">
        <dgm:presLayoutVars>
          <dgm:dir/>
          <dgm:resizeHandles val="exact"/>
        </dgm:presLayoutVars>
      </dgm:prSet>
      <dgm:spPr/>
    </dgm:pt>
    <dgm:pt modelId="{9F434B7E-A578-44AE-9EA0-93863E298BD9}" type="pres">
      <dgm:prSet presAssocID="{AD1D1620-0F15-4672-A4E7-873589C406D7}" presName="arrow" presStyleLbl="bgShp" presStyleIdx="0" presStyleCnt="1"/>
      <dgm:spPr/>
    </dgm:pt>
    <dgm:pt modelId="{8602D008-824A-4700-8219-D5A6EA0F5924}" type="pres">
      <dgm:prSet presAssocID="{AD1D1620-0F15-4672-A4E7-873589C406D7}" presName="linearProcess" presStyleCnt="0"/>
      <dgm:spPr/>
    </dgm:pt>
    <dgm:pt modelId="{78EBEE91-4833-4AC7-B63E-39FCCA0702BA}" type="pres">
      <dgm:prSet presAssocID="{0E1C744B-CEB6-4168-947E-F11385348175}" presName="textNode" presStyleLbl="node1" presStyleIdx="0" presStyleCnt="4">
        <dgm:presLayoutVars>
          <dgm:bulletEnabled val="1"/>
        </dgm:presLayoutVars>
      </dgm:prSet>
      <dgm:spPr/>
    </dgm:pt>
    <dgm:pt modelId="{A1099E5C-E435-44C6-B613-657A1C19E61D}" type="pres">
      <dgm:prSet presAssocID="{067958E0-DFE8-4026-8D04-07C8767EAE7B}" presName="sibTrans" presStyleCnt="0"/>
      <dgm:spPr/>
    </dgm:pt>
    <dgm:pt modelId="{00C13828-3623-4BBB-B681-1E9DFB703BEC}" type="pres">
      <dgm:prSet presAssocID="{A4CA9F1D-DE1E-4560-A914-A518541FC8FE}" presName="textNode" presStyleLbl="node1" presStyleIdx="1" presStyleCnt="4">
        <dgm:presLayoutVars>
          <dgm:bulletEnabled val="1"/>
        </dgm:presLayoutVars>
      </dgm:prSet>
      <dgm:spPr/>
    </dgm:pt>
    <dgm:pt modelId="{922AD08C-BD03-4310-A838-A6D4F535A544}" type="pres">
      <dgm:prSet presAssocID="{DE9BA570-DF32-4176-97BD-8C3F7ABEBF06}" presName="sibTrans" presStyleCnt="0"/>
      <dgm:spPr/>
    </dgm:pt>
    <dgm:pt modelId="{C6D26F48-A6C1-4762-81EF-55F475807619}" type="pres">
      <dgm:prSet presAssocID="{E9C77CE5-3F62-4C07-819F-E32B7387FC2F}" presName="textNode" presStyleLbl="node1" presStyleIdx="2" presStyleCnt="4">
        <dgm:presLayoutVars>
          <dgm:bulletEnabled val="1"/>
        </dgm:presLayoutVars>
      </dgm:prSet>
      <dgm:spPr/>
    </dgm:pt>
    <dgm:pt modelId="{A4C9AF0A-A687-4511-A96E-811299373A95}" type="pres">
      <dgm:prSet presAssocID="{03A0E295-3919-40C6-A036-FFAAFBD9FD21}" presName="sibTrans" presStyleCnt="0"/>
      <dgm:spPr/>
    </dgm:pt>
    <dgm:pt modelId="{081F0315-C866-4583-BB83-9FF6610B2432}" type="pres">
      <dgm:prSet presAssocID="{2F614B59-7A9E-49C1-97A0-5E428A523C9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F6C1219-783B-4A80-8014-1528D2E9B82E}" type="presOf" srcId="{0E1C744B-CEB6-4168-947E-F11385348175}" destId="{78EBEE91-4833-4AC7-B63E-39FCCA0702BA}" srcOrd="0" destOrd="0" presId="urn:microsoft.com/office/officeart/2005/8/layout/hProcess9"/>
    <dgm:cxn modelId="{DCE26E22-74F7-4B32-876D-4ED59A5487F0}" type="presOf" srcId="{A4CA9F1D-DE1E-4560-A914-A518541FC8FE}" destId="{00C13828-3623-4BBB-B681-1E9DFB703BEC}" srcOrd="0" destOrd="0" presId="urn:microsoft.com/office/officeart/2005/8/layout/hProcess9"/>
    <dgm:cxn modelId="{1B149640-266F-4EA1-9F38-A2A2C2A967CA}" srcId="{AD1D1620-0F15-4672-A4E7-873589C406D7}" destId="{E9C77CE5-3F62-4C07-819F-E32B7387FC2F}" srcOrd="2" destOrd="0" parTransId="{69036605-9DCE-464C-BDCF-A7CA1C9CF6BE}" sibTransId="{03A0E295-3919-40C6-A036-FFAAFBD9FD21}"/>
    <dgm:cxn modelId="{CBAD635B-410F-47CB-9701-C2322E5ACA67}" type="presOf" srcId="{E9C77CE5-3F62-4C07-819F-E32B7387FC2F}" destId="{C6D26F48-A6C1-4762-81EF-55F475807619}" srcOrd="0" destOrd="0" presId="urn:microsoft.com/office/officeart/2005/8/layout/hProcess9"/>
    <dgm:cxn modelId="{BEB9DC42-94E7-4906-A76E-CE7FD0257D9F}" srcId="{AD1D1620-0F15-4672-A4E7-873589C406D7}" destId="{0E1C744B-CEB6-4168-947E-F11385348175}" srcOrd="0" destOrd="0" parTransId="{FE8CD26F-F009-4D6E-A343-4F15F3A72A9F}" sibTransId="{067958E0-DFE8-4026-8D04-07C8767EAE7B}"/>
    <dgm:cxn modelId="{10453549-BDD6-476C-B3D3-F9CD1BE6063C}" type="presOf" srcId="{AD1D1620-0F15-4672-A4E7-873589C406D7}" destId="{03A9E9DE-3F17-4B21-BEC1-B3301BD3CD94}" srcOrd="0" destOrd="0" presId="urn:microsoft.com/office/officeart/2005/8/layout/hProcess9"/>
    <dgm:cxn modelId="{8AF525A7-3BFF-453D-A6F3-A697CA6603C1}" srcId="{AD1D1620-0F15-4672-A4E7-873589C406D7}" destId="{2F614B59-7A9E-49C1-97A0-5E428A523C9E}" srcOrd="3" destOrd="0" parTransId="{C6887B14-A257-48F6-9F01-5A60D2A34FF3}" sibTransId="{A3B40BED-D485-4C63-8D92-D376B6A92A22}"/>
    <dgm:cxn modelId="{75B955AF-47FA-4D8C-9F3E-8B30DB82DD97}" srcId="{AD1D1620-0F15-4672-A4E7-873589C406D7}" destId="{A4CA9F1D-DE1E-4560-A914-A518541FC8FE}" srcOrd="1" destOrd="0" parTransId="{C76D11FE-7FDB-4AF5-B6D1-665CFB078C75}" sibTransId="{DE9BA570-DF32-4176-97BD-8C3F7ABEBF06}"/>
    <dgm:cxn modelId="{A68F6BCA-9695-4B44-A9F9-FB94E530424D}" type="presOf" srcId="{2F614B59-7A9E-49C1-97A0-5E428A523C9E}" destId="{081F0315-C866-4583-BB83-9FF6610B2432}" srcOrd="0" destOrd="0" presId="urn:microsoft.com/office/officeart/2005/8/layout/hProcess9"/>
    <dgm:cxn modelId="{DBD27732-9576-46FC-9548-D3C2C2B532B6}" type="presParOf" srcId="{03A9E9DE-3F17-4B21-BEC1-B3301BD3CD94}" destId="{9F434B7E-A578-44AE-9EA0-93863E298BD9}" srcOrd="0" destOrd="0" presId="urn:microsoft.com/office/officeart/2005/8/layout/hProcess9"/>
    <dgm:cxn modelId="{15D99B0C-48D8-4EAA-B9BC-9B72B74C0A8A}" type="presParOf" srcId="{03A9E9DE-3F17-4B21-BEC1-B3301BD3CD94}" destId="{8602D008-824A-4700-8219-D5A6EA0F5924}" srcOrd="1" destOrd="0" presId="urn:microsoft.com/office/officeart/2005/8/layout/hProcess9"/>
    <dgm:cxn modelId="{81BDE58A-7D39-4676-A404-295FAE8FCED9}" type="presParOf" srcId="{8602D008-824A-4700-8219-D5A6EA0F5924}" destId="{78EBEE91-4833-4AC7-B63E-39FCCA0702BA}" srcOrd="0" destOrd="0" presId="urn:microsoft.com/office/officeart/2005/8/layout/hProcess9"/>
    <dgm:cxn modelId="{2B058312-E2B4-49F9-A4C0-A7AFBA34359C}" type="presParOf" srcId="{8602D008-824A-4700-8219-D5A6EA0F5924}" destId="{A1099E5C-E435-44C6-B613-657A1C19E61D}" srcOrd="1" destOrd="0" presId="urn:microsoft.com/office/officeart/2005/8/layout/hProcess9"/>
    <dgm:cxn modelId="{47419664-409B-49A7-8315-3E303C0F633E}" type="presParOf" srcId="{8602D008-824A-4700-8219-D5A6EA0F5924}" destId="{00C13828-3623-4BBB-B681-1E9DFB703BEC}" srcOrd="2" destOrd="0" presId="urn:microsoft.com/office/officeart/2005/8/layout/hProcess9"/>
    <dgm:cxn modelId="{58FF5384-DD7D-4414-BE5B-273442584F63}" type="presParOf" srcId="{8602D008-824A-4700-8219-D5A6EA0F5924}" destId="{922AD08C-BD03-4310-A838-A6D4F535A544}" srcOrd="3" destOrd="0" presId="urn:microsoft.com/office/officeart/2005/8/layout/hProcess9"/>
    <dgm:cxn modelId="{A41366DD-2750-4F7E-8E00-86EA7E050E76}" type="presParOf" srcId="{8602D008-824A-4700-8219-D5A6EA0F5924}" destId="{C6D26F48-A6C1-4762-81EF-55F475807619}" srcOrd="4" destOrd="0" presId="urn:microsoft.com/office/officeart/2005/8/layout/hProcess9"/>
    <dgm:cxn modelId="{2A3D0F0D-AC8C-4B35-8FF7-F7E6A4F7EDBD}" type="presParOf" srcId="{8602D008-824A-4700-8219-D5A6EA0F5924}" destId="{A4C9AF0A-A687-4511-A96E-811299373A95}" srcOrd="5" destOrd="0" presId="urn:microsoft.com/office/officeart/2005/8/layout/hProcess9"/>
    <dgm:cxn modelId="{1613AC7D-CB53-444E-B48B-E243ACC6CD1C}" type="presParOf" srcId="{8602D008-824A-4700-8219-D5A6EA0F5924}" destId="{081F0315-C866-4583-BB83-9FF6610B243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E22CC-7D23-493A-A9B1-55D97692DB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13E7F5F-B420-44B5-8C4B-F58708BD9F53}">
      <dgm:prSet phldrT="[Testo]"/>
      <dgm:spPr/>
      <dgm:t>
        <a:bodyPr/>
        <a:lstStyle/>
        <a:p>
          <a:r>
            <a:rPr lang="it-IT" dirty="0"/>
            <a:t>Conciliazione lavoro vita privata e cultura aziendale inclusiva</a:t>
          </a:r>
        </a:p>
      </dgm:t>
    </dgm:pt>
    <dgm:pt modelId="{DFF608C9-AE96-441A-9627-68DB19DBF2D8}" type="parTrans" cxnId="{CFBC156B-9E3C-4E64-BFF6-9BFB71AAB7F6}">
      <dgm:prSet/>
      <dgm:spPr/>
      <dgm:t>
        <a:bodyPr/>
        <a:lstStyle/>
        <a:p>
          <a:endParaRPr lang="it-IT"/>
        </a:p>
      </dgm:t>
    </dgm:pt>
    <dgm:pt modelId="{334F4C4F-C125-4815-B8E5-ABD3E4BD7E9E}" type="sibTrans" cxnId="{CFBC156B-9E3C-4E64-BFF6-9BFB71AAB7F6}">
      <dgm:prSet/>
      <dgm:spPr/>
      <dgm:t>
        <a:bodyPr/>
        <a:lstStyle/>
        <a:p>
          <a:endParaRPr lang="it-IT"/>
        </a:p>
      </dgm:t>
    </dgm:pt>
    <dgm:pt modelId="{1CC1A70E-4798-402C-99AF-B72899CA4B67}">
      <dgm:prSet phldrT="[Testo]"/>
      <dgm:spPr/>
      <dgm:t>
        <a:bodyPr/>
        <a:lstStyle/>
        <a:p>
          <a:r>
            <a:rPr lang="it-IT" dirty="0"/>
            <a:t>Parità di genere nei processi di reclutamento delle risorse e nell’avanzamento di carriera</a:t>
          </a:r>
        </a:p>
      </dgm:t>
    </dgm:pt>
    <dgm:pt modelId="{3524BD5E-E944-4A6B-943B-4CD3BEB42A77}" type="parTrans" cxnId="{8DD2C829-82C9-41ED-9FBD-78D8EB9B85C7}">
      <dgm:prSet/>
      <dgm:spPr/>
      <dgm:t>
        <a:bodyPr/>
        <a:lstStyle/>
        <a:p>
          <a:endParaRPr lang="it-IT"/>
        </a:p>
      </dgm:t>
    </dgm:pt>
    <dgm:pt modelId="{5027C051-3D93-4F9A-AADE-6F2F32A510FA}" type="sibTrans" cxnId="{8DD2C829-82C9-41ED-9FBD-78D8EB9B85C7}">
      <dgm:prSet/>
      <dgm:spPr/>
      <dgm:t>
        <a:bodyPr/>
        <a:lstStyle/>
        <a:p>
          <a:endParaRPr lang="it-IT"/>
        </a:p>
      </dgm:t>
    </dgm:pt>
    <dgm:pt modelId="{6FE6D69F-2853-4B29-83AD-46CBD20E00C3}">
      <dgm:prSet phldrT="[Testo]"/>
      <dgm:spPr/>
      <dgm:t>
        <a:bodyPr/>
        <a:lstStyle/>
        <a:p>
          <a:r>
            <a:rPr lang="it-IT" dirty="0"/>
            <a:t> Misure  contro la violenza di genere sul luogo di lavoro</a:t>
          </a:r>
        </a:p>
      </dgm:t>
    </dgm:pt>
    <dgm:pt modelId="{3147F322-12B3-4594-9E05-1161586365F3}" type="parTrans" cxnId="{FADA5AF8-4764-47FD-AD55-C8CB67D250F7}">
      <dgm:prSet/>
      <dgm:spPr/>
      <dgm:t>
        <a:bodyPr/>
        <a:lstStyle/>
        <a:p>
          <a:endParaRPr lang="it-IT"/>
        </a:p>
      </dgm:t>
    </dgm:pt>
    <dgm:pt modelId="{353822E0-93A2-4D3D-8B58-1BA54D534C87}" type="sibTrans" cxnId="{FADA5AF8-4764-47FD-AD55-C8CB67D250F7}">
      <dgm:prSet/>
      <dgm:spPr/>
      <dgm:t>
        <a:bodyPr/>
        <a:lstStyle/>
        <a:p>
          <a:endParaRPr lang="it-IT"/>
        </a:p>
      </dgm:t>
    </dgm:pt>
    <dgm:pt modelId="{47709633-1AE4-4CD8-AE1D-9B5D83D17261}">
      <dgm:prSet/>
      <dgm:spPr/>
      <dgm:t>
        <a:bodyPr/>
        <a:lstStyle/>
        <a:p>
          <a:r>
            <a:rPr lang="it-IT" dirty="0"/>
            <a:t>Parità di genere nella leadership e nei processi decisionali dell’organizzazione</a:t>
          </a:r>
        </a:p>
      </dgm:t>
    </dgm:pt>
    <dgm:pt modelId="{A7F3C2E8-0F90-4DB8-B66C-C3DC39FFE61E}" type="parTrans" cxnId="{3AD84C0A-ADB2-45C8-B4B2-CDBE7AF2474B}">
      <dgm:prSet/>
      <dgm:spPr/>
      <dgm:t>
        <a:bodyPr/>
        <a:lstStyle/>
        <a:p>
          <a:endParaRPr lang="it-IT"/>
        </a:p>
      </dgm:t>
    </dgm:pt>
    <dgm:pt modelId="{B9978364-EE40-4297-BA35-E09DDE24464F}" type="sibTrans" cxnId="{3AD84C0A-ADB2-45C8-B4B2-CDBE7AF2474B}">
      <dgm:prSet/>
      <dgm:spPr/>
      <dgm:t>
        <a:bodyPr/>
        <a:lstStyle/>
        <a:p>
          <a:endParaRPr lang="it-IT"/>
        </a:p>
      </dgm:t>
    </dgm:pt>
    <dgm:pt modelId="{A3C4EC72-EF7C-4698-8743-E03D4201D378}" type="pres">
      <dgm:prSet presAssocID="{2E5E22CC-7D23-493A-A9B1-55D97692DB7E}" presName="linear" presStyleCnt="0">
        <dgm:presLayoutVars>
          <dgm:dir/>
          <dgm:animLvl val="lvl"/>
          <dgm:resizeHandles val="exact"/>
        </dgm:presLayoutVars>
      </dgm:prSet>
      <dgm:spPr/>
    </dgm:pt>
    <dgm:pt modelId="{B173E884-0FE7-433B-B845-C828C38B3782}" type="pres">
      <dgm:prSet presAssocID="{A13E7F5F-B420-44B5-8C4B-F58708BD9F53}" presName="parentLin" presStyleCnt="0"/>
      <dgm:spPr/>
    </dgm:pt>
    <dgm:pt modelId="{7D46DA89-0224-4D21-B744-79EE9F9222B5}" type="pres">
      <dgm:prSet presAssocID="{A13E7F5F-B420-44B5-8C4B-F58708BD9F53}" presName="parentLeftMargin" presStyleLbl="node1" presStyleIdx="0" presStyleCnt="4"/>
      <dgm:spPr/>
    </dgm:pt>
    <dgm:pt modelId="{1206E942-BDF6-4655-BB02-10CF0B571A01}" type="pres">
      <dgm:prSet presAssocID="{A13E7F5F-B420-44B5-8C4B-F58708BD9F5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36BA125-9B06-474E-9DDE-D0511CCB08E9}" type="pres">
      <dgm:prSet presAssocID="{A13E7F5F-B420-44B5-8C4B-F58708BD9F53}" presName="negativeSpace" presStyleCnt="0"/>
      <dgm:spPr/>
    </dgm:pt>
    <dgm:pt modelId="{3975F871-FC00-451E-ABE2-3AA3CFFA7FD8}" type="pres">
      <dgm:prSet presAssocID="{A13E7F5F-B420-44B5-8C4B-F58708BD9F53}" presName="childText" presStyleLbl="conFgAcc1" presStyleIdx="0" presStyleCnt="4">
        <dgm:presLayoutVars>
          <dgm:bulletEnabled val="1"/>
        </dgm:presLayoutVars>
      </dgm:prSet>
      <dgm:spPr/>
    </dgm:pt>
    <dgm:pt modelId="{85C4195A-CE3C-47BA-9F9A-BE9948D78417}" type="pres">
      <dgm:prSet presAssocID="{334F4C4F-C125-4815-B8E5-ABD3E4BD7E9E}" presName="spaceBetweenRectangles" presStyleCnt="0"/>
      <dgm:spPr/>
    </dgm:pt>
    <dgm:pt modelId="{BC945156-648A-4B80-9711-9308DBB8F646}" type="pres">
      <dgm:prSet presAssocID="{47709633-1AE4-4CD8-AE1D-9B5D83D17261}" presName="parentLin" presStyleCnt="0"/>
      <dgm:spPr/>
    </dgm:pt>
    <dgm:pt modelId="{379694CD-849F-4AB1-A0EE-148F68E864A6}" type="pres">
      <dgm:prSet presAssocID="{47709633-1AE4-4CD8-AE1D-9B5D83D17261}" presName="parentLeftMargin" presStyleLbl="node1" presStyleIdx="0" presStyleCnt="4"/>
      <dgm:spPr/>
    </dgm:pt>
    <dgm:pt modelId="{A95A922F-3B46-495F-AFC5-BA18F4FE130B}" type="pres">
      <dgm:prSet presAssocID="{47709633-1AE4-4CD8-AE1D-9B5D83D172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53BADC5-9B8D-4A57-9628-69CE4C89C180}" type="pres">
      <dgm:prSet presAssocID="{47709633-1AE4-4CD8-AE1D-9B5D83D17261}" presName="negativeSpace" presStyleCnt="0"/>
      <dgm:spPr/>
    </dgm:pt>
    <dgm:pt modelId="{0213D3DC-A502-4629-8445-E6F7E443282D}" type="pres">
      <dgm:prSet presAssocID="{47709633-1AE4-4CD8-AE1D-9B5D83D17261}" presName="childText" presStyleLbl="conFgAcc1" presStyleIdx="1" presStyleCnt="4">
        <dgm:presLayoutVars>
          <dgm:bulletEnabled val="1"/>
        </dgm:presLayoutVars>
      </dgm:prSet>
      <dgm:spPr/>
    </dgm:pt>
    <dgm:pt modelId="{7912B8E5-1561-4D56-806B-CCD3A1179E66}" type="pres">
      <dgm:prSet presAssocID="{B9978364-EE40-4297-BA35-E09DDE24464F}" presName="spaceBetweenRectangles" presStyleCnt="0"/>
      <dgm:spPr/>
    </dgm:pt>
    <dgm:pt modelId="{7A9B7B17-AF68-4C7B-8EEB-1091A413688A}" type="pres">
      <dgm:prSet presAssocID="{1CC1A70E-4798-402C-99AF-B72899CA4B67}" presName="parentLin" presStyleCnt="0"/>
      <dgm:spPr/>
    </dgm:pt>
    <dgm:pt modelId="{261F0F72-E8F7-48C9-A8AC-D2EB6A4F70A9}" type="pres">
      <dgm:prSet presAssocID="{1CC1A70E-4798-402C-99AF-B72899CA4B67}" presName="parentLeftMargin" presStyleLbl="node1" presStyleIdx="1" presStyleCnt="4"/>
      <dgm:spPr/>
    </dgm:pt>
    <dgm:pt modelId="{CE79FAD9-8DE4-4616-AA2A-D790D6BF326C}" type="pres">
      <dgm:prSet presAssocID="{1CC1A70E-4798-402C-99AF-B72899CA4B6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67EC2B6-1C7C-412D-8919-6B29AB1AC188}" type="pres">
      <dgm:prSet presAssocID="{1CC1A70E-4798-402C-99AF-B72899CA4B67}" presName="negativeSpace" presStyleCnt="0"/>
      <dgm:spPr/>
    </dgm:pt>
    <dgm:pt modelId="{99E20CC6-06D8-461E-A0FF-50EDBC69A0F2}" type="pres">
      <dgm:prSet presAssocID="{1CC1A70E-4798-402C-99AF-B72899CA4B67}" presName="childText" presStyleLbl="conFgAcc1" presStyleIdx="2" presStyleCnt="4">
        <dgm:presLayoutVars>
          <dgm:bulletEnabled val="1"/>
        </dgm:presLayoutVars>
      </dgm:prSet>
      <dgm:spPr/>
    </dgm:pt>
    <dgm:pt modelId="{8DFB6FE5-4BD9-456E-8857-1A07BC31284F}" type="pres">
      <dgm:prSet presAssocID="{5027C051-3D93-4F9A-AADE-6F2F32A510FA}" presName="spaceBetweenRectangles" presStyleCnt="0"/>
      <dgm:spPr/>
    </dgm:pt>
    <dgm:pt modelId="{1CC48A80-BC28-4D6F-8785-BB94274C7BD4}" type="pres">
      <dgm:prSet presAssocID="{6FE6D69F-2853-4B29-83AD-46CBD20E00C3}" presName="parentLin" presStyleCnt="0"/>
      <dgm:spPr/>
    </dgm:pt>
    <dgm:pt modelId="{22F5CF36-11A8-4E97-9873-F90FE9FD7910}" type="pres">
      <dgm:prSet presAssocID="{6FE6D69F-2853-4B29-83AD-46CBD20E00C3}" presName="parentLeftMargin" presStyleLbl="node1" presStyleIdx="2" presStyleCnt="4"/>
      <dgm:spPr/>
    </dgm:pt>
    <dgm:pt modelId="{6849FF55-138C-48C3-B998-0606459091AF}" type="pres">
      <dgm:prSet presAssocID="{6FE6D69F-2853-4B29-83AD-46CBD20E00C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DA82851-644F-497B-B7EB-BF02A5008B03}" type="pres">
      <dgm:prSet presAssocID="{6FE6D69F-2853-4B29-83AD-46CBD20E00C3}" presName="negativeSpace" presStyleCnt="0"/>
      <dgm:spPr/>
    </dgm:pt>
    <dgm:pt modelId="{908D380B-184F-4840-91FF-1892B8387921}" type="pres">
      <dgm:prSet presAssocID="{6FE6D69F-2853-4B29-83AD-46CBD20E00C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8162B07-2D8A-4375-AA00-D94EE81CBE34}" type="presOf" srcId="{A13E7F5F-B420-44B5-8C4B-F58708BD9F53}" destId="{7D46DA89-0224-4D21-B744-79EE9F9222B5}" srcOrd="0" destOrd="0" presId="urn:microsoft.com/office/officeart/2005/8/layout/list1"/>
    <dgm:cxn modelId="{D6F7D108-A5EF-4A70-A0B8-6C0A516813BD}" type="presOf" srcId="{1CC1A70E-4798-402C-99AF-B72899CA4B67}" destId="{261F0F72-E8F7-48C9-A8AC-D2EB6A4F70A9}" srcOrd="0" destOrd="0" presId="urn:microsoft.com/office/officeart/2005/8/layout/list1"/>
    <dgm:cxn modelId="{3AD84C0A-ADB2-45C8-B4B2-CDBE7AF2474B}" srcId="{2E5E22CC-7D23-493A-A9B1-55D97692DB7E}" destId="{47709633-1AE4-4CD8-AE1D-9B5D83D17261}" srcOrd="1" destOrd="0" parTransId="{A7F3C2E8-0F90-4DB8-B66C-C3DC39FFE61E}" sibTransId="{B9978364-EE40-4297-BA35-E09DDE24464F}"/>
    <dgm:cxn modelId="{FDF22A0D-9E02-4D5E-B2CA-83C7CA5ED5C6}" type="presOf" srcId="{1CC1A70E-4798-402C-99AF-B72899CA4B67}" destId="{CE79FAD9-8DE4-4616-AA2A-D790D6BF326C}" srcOrd="1" destOrd="0" presId="urn:microsoft.com/office/officeart/2005/8/layout/list1"/>
    <dgm:cxn modelId="{B366C81B-DB2B-47B2-B506-F3F7AA15C509}" type="presOf" srcId="{47709633-1AE4-4CD8-AE1D-9B5D83D17261}" destId="{379694CD-849F-4AB1-A0EE-148F68E864A6}" srcOrd="0" destOrd="0" presId="urn:microsoft.com/office/officeart/2005/8/layout/list1"/>
    <dgm:cxn modelId="{8DD2C829-82C9-41ED-9FBD-78D8EB9B85C7}" srcId="{2E5E22CC-7D23-493A-A9B1-55D97692DB7E}" destId="{1CC1A70E-4798-402C-99AF-B72899CA4B67}" srcOrd="2" destOrd="0" parTransId="{3524BD5E-E944-4A6B-943B-4CD3BEB42A77}" sibTransId="{5027C051-3D93-4F9A-AADE-6F2F32A510FA}"/>
    <dgm:cxn modelId="{EF06A360-D9BE-4679-8E76-C1EF4FCCEF7F}" type="presOf" srcId="{2E5E22CC-7D23-493A-A9B1-55D97692DB7E}" destId="{A3C4EC72-EF7C-4698-8743-E03D4201D378}" srcOrd="0" destOrd="0" presId="urn:microsoft.com/office/officeart/2005/8/layout/list1"/>
    <dgm:cxn modelId="{CFBC156B-9E3C-4E64-BFF6-9BFB71AAB7F6}" srcId="{2E5E22CC-7D23-493A-A9B1-55D97692DB7E}" destId="{A13E7F5F-B420-44B5-8C4B-F58708BD9F53}" srcOrd="0" destOrd="0" parTransId="{DFF608C9-AE96-441A-9627-68DB19DBF2D8}" sibTransId="{334F4C4F-C125-4815-B8E5-ABD3E4BD7E9E}"/>
    <dgm:cxn modelId="{9E691570-86EA-4DEE-89EC-4E6B85AA6D64}" type="presOf" srcId="{47709633-1AE4-4CD8-AE1D-9B5D83D17261}" destId="{A95A922F-3B46-495F-AFC5-BA18F4FE130B}" srcOrd="1" destOrd="0" presId="urn:microsoft.com/office/officeart/2005/8/layout/list1"/>
    <dgm:cxn modelId="{31843F85-C2BD-4588-B196-B5FBFA1AE760}" type="presOf" srcId="{6FE6D69F-2853-4B29-83AD-46CBD20E00C3}" destId="{6849FF55-138C-48C3-B998-0606459091AF}" srcOrd="1" destOrd="0" presId="urn:microsoft.com/office/officeart/2005/8/layout/list1"/>
    <dgm:cxn modelId="{8C597C90-EEC7-4927-99F8-39821F10A961}" type="presOf" srcId="{6FE6D69F-2853-4B29-83AD-46CBD20E00C3}" destId="{22F5CF36-11A8-4E97-9873-F90FE9FD7910}" srcOrd="0" destOrd="0" presId="urn:microsoft.com/office/officeart/2005/8/layout/list1"/>
    <dgm:cxn modelId="{CF1AF2BA-6D7F-4D5A-BBD0-1B7FA7ABEC78}" type="presOf" srcId="{A13E7F5F-B420-44B5-8C4B-F58708BD9F53}" destId="{1206E942-BDF6-4655-BB02-10CF0B571A01}" srcOrd="1" destOrd="0" presId="urn:microsoft.com/office/officeart/2005/8/layout/list1"/>
    <dgm:cxn modelId="{FADA5AF8-4764-47FD-AD55-C8CB67D250F7}" srcId="{2E5E22CC-7D23-493A-A9B1-55D97692DB7E}" destId="{6FE6D69F-2853-4B29-83AD-46CBD20E00C3}" srcOrd="3" destOrd="0" parTransId="{3147F322-12B3-4594-9E05-1161586365F3}" sibTransId="{353822E0-93A2-4D3D-8B58-1BA54D534C87}"/>
    <dgm:cxn modelId="{0F670DB7-D12F-46C1-880F-25728897D699}" type="presParOf" srcId="{A3C4EC72-EF7C-4698-8743-E03D4201D378}" destId="{B173E884-0FE7-433B-B845-C828C38B3782}" srcOrd="0" destOrd="0" presId="urn:microsoft.com/office/officeart/2005/8/layout/list1"/>
    <dgm:cxn modelId="{0B5DEB3E-4951-404A-81F5-84C5D93C3F5F}" type="presParOf" srcId="{B173E884-0FE7-433B-B845-C828C38B3782}" destId="{7D46DA89-0224-4D21-B744-79EE9F9222B5}" srcOrd="0" destOrd="0" presId="urn:microsoft.com/office/officeart/2005/8/layout/list1"/>
    <dgm:cxn modelId="{6297FAA2-1E4D-49F2-B40A-BAB1D53C7591}" type="presParOf" srcId="{B173E884-0FE7-433B-B845-C828C38B3782}" destId="{1206E942-BDF6-4655-BB02-10CF0B571A01}" srcOrd="1" destOrd="0" presId="urn:microsoft.com/office/officeart/2005/8/layout/list1"/>
    <dgm:cxn modelId="{3E1E20A4-4385-4A60-AA6F-550660B4E357}" type="presParOf" srcId="{A3C4EC72-EF7C-4698-8743-E03D4201D378}" destId="{A36BA125-9B06-474E-9DDE-D0511CCB08E9}" srcOrd="1" destOrd="0" presId="urn:microsoft.com/office/officeart/2005/8/layout/list1"/>
    <dgm:cxn modelId="{2EED23E8-8978-454A-ABA5-82194A03AF6C}" type="presParOf" srcId="{A3C4EC72-EF7C-4698-8743-E03D4201D378}" destId="{3975F871-FC00-451E-ABE2-3AA3CFFA7FD8}" srcOrd="2" destOrd="0" presId="urn:microsoft.com/office/officeart/2005/8/layout/list1"/>
    <dgm:cxn modelId="{C98918A7-00B2-4CE2-9AEA-6CD667EDFDC7}" type="presParOf" srcId="{A3C4EC72-EF7C-4698-8743-E03D4201D378}" destId="{85C4195A-CE3C-47BA-9F9A-BE9948D78417}" srcOrd="3" destOrd="0" presId="urn:microsoft.com/office/officeart/2005/8/layout/list1"/>
    <dgm:cxn modelId="{37DBA545-7CD5-41D7-89BD-E753A678FC7C}" type="presParOf" srcId="{A3C4EC72-EF7C-4698-8743-E03D4201D378}" destId="{BC945156-648A-4B80-9711-9308DBB8F646}" srcOrd="4" destOrd="0" presId="urn:microsoft.com/office/officeart/2005/8/layout/list1"/>
    <dgm:cxn modelId="{5826951C-C992-4F25-9A08-8F9F3F859E5F}" type="presParOf" srcId="{BC945156-648A-4B80-9711-9308DBB8F646}" destId="{379694CD-849F-4AB1-A0EE-148F68E864A6}" srcOrd="0" destOrd="0" presId="urn:microsoft.com/office/officeart/2005/8/layout/list1"/>
    <dgm:cxn modelId="{46770756-C9A9-4AE4-B761-2835EE24CC1F}" type="presParOf" srcId="{BC945156-648A-4B80-9711-9308DBB8F646}" destId="{A95A922F-3B46-495F-AFC5-BA18F4FE130B}" srcOrd="1" destOrd="0" presId="urn:microsoft.com/office/officeart/2005/8/layout/list1"/>
    <dgm:cxn modelId="{0ED886DC-8EC7-4643-860F-06F6E4924045}" type="presParOf" srcId="{A3C4EC72-EF7C-4698-8743-E03D4201D378}" destId="{053BADC5-9B8D-4A57-9628-69CE4C89C180}" srcOrd="5" destOrd="0" presId="urn:microsoft.com/office/officeart/2005/8/layout/list1"/>
    <dgm:cxn modelId="{BC2C67E8-E80C-43A8-97D3-AFA1C2D440B7}" type="presParOf" srcId="{A3C4EC72-EF7C-4698-8743-E03D4201D378}" destId="{0213D3DC-A502-4629-8445-E6F7E443282D}" srcOrd="6" destOrd="0" presId="urn:microsoft.com/office/officeart/2005/8/layout/list1"/>
    <dgm:cxn modelId="{1B7DCC4A-BAA3-4824-BCAF-0AEF5CBEDDE2}" type="presParOf" srcId="{A3C4EC72-EF7C-4698-8743-E03D4201D378}" destId="{7912B8E5-1561-4D56-806B-CCD3A1179E66}" srcOrd="7" destOrd="0" presId="urn:microsoft.com/office/officeart/2005/8/layout/list1"/>
    <dgm:cxn modelId="{1583CD24-78E7-43E4-A582-781BBFDB4E0C}" type="presParOf" srcId="{A3C4EC72-EF7C-4698-8743-E03D4201D378}" destId="{7A9B7B17-AF68-4C7B-8EEB-1091A413688A}" srcOrd="8" destOrd="0" presId="urn:microsoft.com/office/officeart/2005/8/layout/list1"/>
    <dgm:cxn modelId="{B059E7CF-41E0-48E4-A9D0-C7F266C19421}" type="presParOf" srcId="{7A9B7B17-AF68-4C7B-8EEB-1091A413688A}" destId="{261F0F72-E8F7-48C9-A8AC-D2EB6A4F70A9}" srcOrd="0" destOrd="0" presId="urn:microsoft.com/office/officeart/2005/8/layout/list1"/>
    <dgm:cxn modelId="{34DC3E1A-5EB2-40D3-AF54-0B924032A0A2}" type="presParOf" srcId="{7A9B7B17-AF68-4C7B-8EEB-1091A413688A}" destId="{CE79FAD9-8DE4-4616-AA2A-D790D6BF326C}" srcOrd="1" destOrd="0" presId="urn:microsoft.com/office/officeart/2005/8/layout/list1"/>
    <dgm:cxn modelId="{BA706A87-9528-4CCA-832E-C938DB99EB86}" type="presParOf" srcId="{A3C4EC72-EF7C-4698-8743-E03D4201D378}" destId="{467EC2B6-1C7C-412D-8919-6B29AB1AC188}" srcOrd="9" destOrd="0" presId="urn:microsoft.com/office/officeart/2005/8/layout/list1"/>
    <dgm:cxn modelId="{E5CD615E-2D4F-4715-8F53-CFE06AD2EF82}" type="presParOf" srcId="{A3C4EC72-EF7C-4698-8743-E03D4201D378}" destId="{99E20CC6-06D8-461E-A0FF-50EDBC69A0F2}" srcOrd="10" destOrd="0" presId="urn:microsoft.com/office/officeart/2005/8/layout/list1"/>
    <dgm:cxn modelId="{E665F6F6-3810-42EA-9D23-9848D06F2DB8}" type="presParOf" srcId="{A3C4EC72-EF7C-4698-8743-E03D4201D378}" destId="{8DFB6FE5-4BD9-456E-8857-1A07BC31284F}" srcOrd="11" destOrd="0" presId="urn:microsoft.com/office/officeart/2005/8/layout/list1"/>
    <dgm:cxn modelId="{DA4A01F5-A937-4FEB-9854-46E964F97F9F}" type="presParOf" srcId="{A3C4EC72-EF7C-4698-8743-E03D4201D378}" destId="{1CC48A80-BC28-4D6F-8785-BB94274C7BD4}" srcOrd="12" destOrd="0" presId="urn:microsoft.com/office/officeart/2005/8/layout/list1"/>
    <dgm:cxn modelId="{83BD2DEA-3ED6-433A-BD77-C3EFE168C065}" type="presParOf" srcId="{1CC48A80-BC28-4D6F-8785-BB94274C7BD4}" destId="{22F5CF36-11A8-4E97-9873-F90FE9FD7910}" srcOrd="0" destOrd="0" presId="urn:microsoft.com/office/officeart/2005/8/layout/list1"/>
    <dgm:cxn modelId="{68A10006-C19C-4BF4-848F-FF771E742B46}" type="presParOf" srcId="{1CC48A80-BC28-4D6F-8785-BB94274C7BD4}" destId="{6849FF55-138C-48C3-B998-0606459091AF}" srcOrd="1" destOrd="0" presId="urn:microsoft.com/office/officeart/2005/8/layout/list1"/>
    <dgm:cxn modelId="{901BF8DC-1BB3-4BBD-A669-6F02AEE2372F}" type="presParOf" srcId="{A3C4EC72-EF7C-4698-8743-E03D4201D378}" destId="{0DA82851-644F-497B-B7EB-BF02A5008B03}" srcOrd="13" destOrd="0" presId="urn:microsoft.com/office/officeart/2005/8/layout/list1"/>
    <dgm:cxn modelId="{E073F4BB-3F88-4828-AC62-C3F48B424B75}" type="presParOf" srcId="{A3C4EC72-EF7C-4698-8743-E03D4201D378}" destId="{908D380B-184F-4840-91FF-1892B838792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E7EECD-8B03-4CBC-9928-9C1DB09B6F8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6D8F543-2B4A-4F01-ADDE-3AFFCCF14D34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/>
            <a:t>ottenere un riconoscimento formale e valido anche a livello internazionale dell’impegno dell’organizzazione in un certo ambito</a:t>
          </a:r>
        </a:p>
      </dgm:t>
    </dgm:pt>
    <dgm:pt modelId="{4EC068EF-D76B-468B-834C-2092F94C989E}" type="parTrans" cxnId="{0A2BE633-8B36-4B3F-A7A4-4B254A04F2EE}">
      <dgm:prSet/>
      <dgm:spPr/>
      <dgm:t>
        <a:bodyPr/>
        <a:lstStyle/>
        <a:p>
          <a:endParaRPr lang="it-IT"/>
        </a:p>
      </dgm:t>
    </dgm:pt>
    <dgm:pt modelId="{FF5E216C-13BF-4EA5-B5A1-FBABD99D107E}" type="sibTrans" cxnId="{0A2BE633-8B36-4B3F-A7A4-4B254A04F2EE}">
      <dgm:prSet/>
      <dgm:spPr/>
      <dgm:t>
        <a:bodyPr/>
        <a:lstStyle/>
        <a:p>
          <a:endParaRPr lang="it-IT"/>
        </a:p>
      </dgm:t>
    </dgm:pt>
    <dgm:pt modelId="{F2C66748-B158-4375-B3EB-35225E42262F}">
      <dgm:prSet/>
      <dgm:spPr/>
      <dgm:t>
        <a:bodyPr/>
        <a:lstStyle/>
        <a:p>
          <a:r>
            <a:rPr lang="it-IT" dirty="0"/>
            <a:t>incrementare la credibilità dell’organizzazione e migliorarne l’immagine agli occhi degli stakeholder esterni</a:t>
          </a:r>
        </a:p>
      </dgm:t>
    </dgm:pt>
    <dgm:pt modelId="{9D97C8F2-1051-4A23-ADFE-7DC31EA9E4B9}" type="parTrans" cxnId="{496DA9AB-C123-4976-B161-8609EBD1C782}">
      <dgm:prSet/>
      <dgm:spPr/>
      <dgm:t>
        <a:bodyPr/>
        <a:lstStyle/>
        <a:p>
          <a:endParaRPr lang="it-IT"/>
        </a:p>
      </dgm:t>
    </dgm:pt>
    <dgm:pt modelId="{2AC5FF1D-7B5F-4A82-AD67-130B7B0D7734}" type="sibTrans" cxnId="{496DA9AB-C123-4976-B161-8609EBD1C782}">
      <dgm:prSet/>
      <dgm:spPr/>
      <dgm:t>
        <a:bodyPr/>
        <a:lstStyle/>
        <a:p>
          <a:endParaRPr lang="it-IT"/>
        </a:p>
      </dgm:t>
    </dgm:pt>
    <dgm:pt modelId="{5026B87C-A306-4170-B976-C99E1846FFE0}">
      <dgm:prSet/>
      <dgm:spPr/>
      <dgm:t>
        <a:bodyPr/>
        <a:lstStyle/>
        <a:p>
          <a:r>
            <a:rPr lang="it-IT"/>
            <a:t>coinvolgere gli stakeholder interni nel miglioramento dei processi attivi nell’ambito in cui lavorano, sensibilizzandoli verso un maggiore impegno e generando in loro soddisfazione, con conseguente miglioramento del clima organizzativo</a:t>
          </a:r>
          <a:endParaRPr lang="it-IT" dirty="0"/>
        </a:p>
      </dgm:t>
    </dgm:pt>
    <dgm:pt modelId="{917DC729-0D00-4EAA-8113-23306EA025BC}" type="parTrans" cxnId="{90FAB908-29AB-4F10-BDC4-207B0B7B8B1A}">
      <dgm:prSet/>
      <dgm:spPr/>
      <dgm:t>
        <a:bodyPr/>
        <a:lstStyle/>
        <a:p>
          <a:endParaRPr lang="it-IT"/>
        </a:p>
      </dgm:t>
    </dgm:pt>
    <dgm:pt modelId="{74482339-FB5F-4EF9-A175-7C0765DF5726}" type="sibTrans" cxnId="{90FAB908-29AB-4F10-BDC4-207B0B7B8B1A}">
      <dgm:prSet/>
      <dgm:spPr/>
      <dgm:t>
        <a:bodyPr/>
        <a:lstStyle/>
        <a:p>
          <a:endParaRPr lang="it-IT"/>
        </a:p>
      </dgm:t>
    </dgm:pt>
    <dgm:pt modelId="{4286F249-230E-480D-8CA1-66C41843F7F4}" type="pres">
      <dgm:prSet presAssocID="{84E7EECD-8B03-4CBC-9928-9C1DB09B6F88}" presName="Name0" presStyleCnt="0">
        <dgm:presLayoutVars>
          <dgm:chMax val="7"/>
          <dgm:chPref val="7"/>
          <dgm:dir/>
        </dgm:presLayoutVars>
      </dgm:prSet>
      <dgm:spPr/>
    </dgm:pt>
    <dgm:pt modelId="{0695F078-4F75-4263-8E8E-631E271AB447}" type="pres">
      <dgm:prSet presAssocID="{84E7EECD-8B03-4CBC-9928-9C1DB09B6F88}" presName="Name1" presStyleCnt="0"/>
      <dgm:spPr/>
    </dgm:pt>
    <dgm:pt modelId="{A7562083-67F8-4BD7-8DA5-FBE03E2424A3}" type="pres">
      <dgm:prSet presAssocID="{84E7EECD-8B03-4CBC-9928-9C1DB09B6F88}" presName="cycle" presStyleCnt="0"/>
      <dgm:spPr/>
    </dgm:pt>
    <dgm:pt modelId="{14003CA8-F950-4D29-B61A-830A470B649E}" type="pres">
      <dgm:prSet presAssocID="{84E7EECD-8B03-4CBC-9928-9C1DB09B6F88}" presName="srcNode" presStyleLbl="node1" presStyleIdx="0" presStyleCnt="3"/>
      <dgm:spPr/>
    </dgm:pt>
    <dgm:pt modelId="{D8C081DB-B3F3-40EB-B437-C023D16B2CE7}" type="pres">
      <dgm:prSet presAssocID="{84E7EECD-8B03-4CBC-9928-9C1DB09B6F88}" presName="conn" presStyleLbl="parChTrans1D2" presStyleIdx="0" presStyleCnt="1"/>
      <dgm:spPr/>
    </dgm:pt>
    <dgm:pt modelId="{67692057-5D80-4AE0-8BF2-4EC8A76455ED}" type="pres">
      <dgm:prSet presAssocID="{84E7EECD-8B03-4CBC-9928-9C1DB09B6F88}" presName="extraNode" presStyleLbl="node1" presStyleIdx="0" presStyleCnt="3"/>
      <dgm:spPr/>
    </dgm:pt>
    <dgm:pt modelId="{B550E402-B2D3-4FD9-8495-EA1F3198791C}" type="pres">
      <dgm:prSet presAssocID="{84E7EECD-8B03-4CBC-9928-9C1DB09B6F88}" presName="dstNode" presStyleLbl="node1" presStyleIdx="0" presStyleCnt="3"/>
      <dgm:spPr/>
    </dgm:pt>
    <dgm:pt modelId="{2551EDAD-5C08-404E-9928-EF6536208C44}" type="pres">
      <dgm:prSet presAssocID="{B6D8F543-2B4A-4F01-ADDE-3AFFCCF14D34}" presName="text_1" presStyleLbl="node1" presStyleIdx="0" presStyleCnt="3">
        <dgm:presLayoutVars>
          <dgm:bulletEnabled val="1"/>
        </dgm:presLayoutVars>
      </dgm:prSet>
      <dgm:spPr/>
    </dgm:pt>
    <dgm:pt modelId="{76E6CA6F-67F8-4BFE-A90E-093BE716EBE0}" type="pres">
      <dgm:prSet presAssocID="{B6D8F543-2B4A-4F01-ADDE-3AFFCCF14D34}" presName="accent_1" presStyleCnt="0"/>
      <dgm:spPr/>
    </dgm:pt>
    <dgm:pt modelId="{A6D127C6-80A4-45D6-95DD-93A4F418CE62}" type="pres">
      <dgm:prSet presAssocID="{B6D8F543-2B4A-4F01-ADDE-3AFFCCF14D34}" presName="accentRepeatNode" presStyleLbl="solidFgAcc1" presStyleIdx="0" presStyleCnt="3"/>
      <dgm:spPr/>
    </dgm:pt>
    <dgm:pt modelId="{0C9EFF6F-0E65-460B-B40F-2985922F8FD5}" type="pres">
      <dgm:prSet presAssocID="{F2C66748-B158-4375-B3EB-35225E42262F}" presName="text_2" presStyleLbl="node1" presStyleIdx="1" presStyleCnt="3">
        <dgm:presLayoutVars>
          <dgm:bulletEnabled val="1"/>
        </dgm:presLayoutVars>
      </dgm:prSet>
      <dgm:spPr/>
    </dgm:pt>
    <dgm:pt modelId="{84CD0724-0733-4ACE-8712-AB99BEBD2D40}" type="pres">
      <dgm:prSet presAssocID="{F2C66748-B158-4375-B3EB-35225E42262F}" presName="accent_2" presStyleCnt="0"/>
      <dgm:spPr/>
    </dgm:pt>
    <dgm:pt modelId="{930CA1BC-B4F4-42A0-8962-A700DE5410D1}" type="pres">
      <dgm:prSet presAssocID="{F2C66748-B158-4375-B3EB-35225E42262F}" presName="accentRepeatNode" presStyleLbl="solidFgAcc1" presStyleIdx="1" presStyleCnt="3"/>
      <dgm:spPr/>
    </dgm:pt>
    <dgm:pt modelId="{A8705BE3-6E0F-48B1-AAF9-73F3E20BB5CA}" type="pres">
      <dgm:prSet presAssocID="{5026B87C-A306-4170-B976-C99E1846FFE0}" presName="text_3" presStyleLbl="node1" presStyleIdx="2" presStyleCnt="3">
        <dgm:presLayoutVars>
          <dgm:bulletEnabled val="1"/>
        </dgm:presLayoutVars>
      </dgm:prSet>
      <dgm:spPr/>
    </dgm:pt>
    <dgm:pt modelId="{64728CBD-1659-47D2-A720-4A4016F65A81}" type="pres">
      <dgm:prSet presAssocID="{5026B87C-A306-4170-B976-C99E1846FFE0}" presName="accent_3" presStyleCnt="0"/>
      <dgm:spPr/>
    </dgm:pt>
    <dgm:pt modelId="{630B244D-B30E-45A0-A1AA-24CC3112179D}" type="pres">
      <dgm:prSet presAssocID="{5026B87C-A306-4170-B976-C99E1846FFE0}" presName="accentRepeatNode" presStyleLbl="solidFgAcc1" presStyleIdx="2" presStyleCnt="3"/>
      <dgm:spPr/>
    </dgm:pt>
  </dgm:ptLst>
  <dgm:cxnLst>
    <dgm:cxn modelId="{90FAB908-29AB-4F10-BDC4-207B0B7B8B1A}" srcId="{84E7EECD-8B03-4CBC-9928-9C1DB09B6F88}" destId="{5026B87C-A306-4170-B976-C99E1846FFE0}" srcOrd="2" destOrd="0" parTransId="{917DC729-0D00-4EAA-8113-23306EA025BC}" sibTransId="{74482339-FB5F-4EF9-A175-7C0765DF5726}"/>
    <dgm:cxn modelId="{0A2BE633-8B36-4B3F-A7A4-4B254A04F2EE}" srcId="{84E7EECD-8B03-4CBC-9928-9C1DB09B6F88}" destId="{B6D8F543-2B4A-4F01-ADDE-3AFFCCF14D34}" srcOrd="0" destOrd="0" parTransId="{4EC068EF-D76B-468B-834C-2092F94C989E}" sibTransId="{FF5E216C-13BF-4EA5-B5A1-FBABD99D107E}"/>
    <dgm:cxn modelId="{E412FC4A-C4AC-4366-84A1-A35CDBB53F26}" type="presOf" srcId="{FF5E216C-13BF-4EA5-B5A1-FBABD99D107E}" destId="{D8C081DB-B3F3-40EB-B437-C023D16B2CE7}" srcOrd="0" destOrd="0" presId="urn:microsoft.com/office/officeart/2008/layout/VerticalCurvedList"/>
    <dgm:cxn modelId="{B58AE582-4AA7-4E80-8A80-29CC56D011A2}" type="presOf" srcId="{B6D8F543-2B4A-4F01-ADDE-3AFFCCF14D34}" destId="{2551EDAD-5C08-404E-9928-EF6536208C44}" srcOrd="0" destOrd="0" presId="urn:microsoft.com/office/officeart/2008/layout/VerticalCurvedList"/>
    <dgm:cxn modelId="{AC3B7E8E-1C13-4352-8F5D-6A9154806125}" type="presOf" srcId="{5026B87C-A306-4170-B976-C99E1846FFE0}" destId="{A8705BE3-6E0F-48B1-AAF9-73F3E20BB5CA}" srcOrd="0" destOrd="0" presId="urn:microsoft.com/office/officeart/2008/layout/VerticalCurvedList"/>
    <dgm:cxn modelId="{6320EC99-E21F-4B65-B591-619BEA6A87A0}" type="presOf" srcId="{84E7EECD-8B03-4CBC-9928-9C1DB09B6F88}" destId="{4286F249-230E-480D-8CA1-66C41843F7F4}" srcOrd="0" destOrd="0" presId="urn:microsoft.com/office/officeart/2008/layout/VerticalCurvedList"/>
    <dgm:cxn modelId="{496DA9AB-C123-4976-B161-8609EBD1C782}" srcId="{84E7EECD-8B03-4CBC-9928-9C1DB09B6F88}" destId="{F2C66748-B158-4375-B3EB-35225E42262F}" srcOrd="1" destOrd="0" parTransId="{9D97C8F2-1051-4A23-ADFE-7DC31EA9E4B9}" sibTransId="{2AC5FF1D-7B5F-4A82-AD67-130B7B0D7734}"/>
    <dgm:cxn modelId="{822F58DB-31D7-436F-B2DA-31595E41769F}" type="presOf" srcId="{F2C66748-B158-4375-B3EB-35225E42262F}" destId="{0C9EFF6F-0E65-460B-B40F-2985922F8FD5}" srcOrd="0" destOrd="0" presId="urn:microsoft.com/office/officeart/2008/layout/VerticalCurvedList"/>
    <dgm:cxn modelId="{FA05ABD5-6808-470E-A711-55B7114A43CD}" type="presParOf" srcId="{4286F249-230E-480D-8CA1-66C41843F7F4}" destId="{0695F078-4F75-4263-8E8E-631E271AB447}" srcOrd="0" destOrd="0" presId="urn:microsoft.com/office/officeart/2008/layout/VerticalCurvedList"/>
    <dgm:cxn modelId="{05DA787E-731D-4C58-B7DE-CC1644B215F5}" type="presParOf" srcId="{0695F078-4F75-4263-8E8E-631E271AB447}" destId="{A7562083-67F8-4BD7-8DA5-FBE03E2424A3}" srcOrd="0" destOrd="0" presId="urn:microsoft.com/office/officeart/2008/layout/VerticalCurvedList"/>
    <dgm:cxn modelId="{39823CD9-2DA4-4BDE-A9F5-EA03AD373466}" type="presParOf" srcId="{A7562083-67F8-4BD7-8DA5-FBE03E2424A3}" destId="{14003CA8-F950-4D29-B61A-830A470B649E}" srcOrd="0" destOrd="0" presId="urn:microsoft.com/office/officeart/2008/layout/VerticalCurvedList"/>
    <dgm:cxn modelId="{C83BA702-EF74-4351-A535-CEC4E4E600F2}" type="presParOf" srcId="{A7562083-67F8-4BD7-8DA5-FBE03E2424A3}" destId="{D8C081DB-B3F3-40EB-B437-C023D16B2CE7}" srcOrd="1" destOrd="0" presId="urn:microsoft.com/office/officeart/2008/layout/VerticalCurvedList"/>
    <dgm:cxn modelId="{E43A3FE7-5AC1-4240-9C27-F877864E07AF}" type="presParOf" srcId="{A7562083-67F8-4BD7-8DA5-FBE03E2424A3}" destId="{67692057-5D80-4AE0-8BF2-4EC8A76455ED}" srcOrd="2" destOrd="0" presId="urn:microsoft.com/office/officeart/2008/layout/VerticalCurvedList"/>
    <dgm:cxn modelId="{894EDE03-8037-4D1E-8D3C-90A2CE7A9D51}" type="presParOf" srcId="{A7562083-67F8-4BD7-8DA5-FBE03E2424A3}" destId="{B550E402-B2D3-4FD9-8495-EA1F3198791C}" srcOrd="3" destOrd="0" presId="urn:microsoft.com/office/officeart/2008/layout/VerticalCurvedList"/>
    <dgm:cxn modelId="{E3C4BB85-713F-4322-ABA9-4141A815EA32}" type="presParOf" srcId="{0695F078-4F75-4263-8E8E-631E271AB447}" destId="{2551EDAD-5C08-404E-9928-EF6536208C44}" srcOrd="1" destOrd="0" presId="urn:microsoft.com/office/officeart/2008/layout/VerticalCurvedList"/>
    <dgm:cxn modelId="{B188FF36-7799-4CA0-B87D-052805D3BFD3}" type="presParOf" srcId="{0695F078-4F75-4263-8E8E-631E271AB447}" destId="{76E6CA6F-67F8-4BFE-A90E-093BE716EBE0}" srcOrd="2" destOrd="0" presId="urn:microsoft.com/office/officeart/2008/layout/VerticalCurvedList"/>
    <dgm:cxn modelId="{961A7DC4-8D35-42FB-B4FA-B06CD973F3B2}" type="presParOf" srcId="{76E6CA6F-67F8-4BFE-A90E-093BE716EBE0}" destId="{A6D127C6-80A4-45D6-95DD-93A4F418CE62}" srcOrd="0" destOrd="0" presId="urn:microsoft.com/office/officeart/2008/layout/VerticalCurvedList"/>
    <dgm:cxn modelId="{999AB0EB-A7DD-4DFE-A9CF-FC58276A6F37}" type="presParOf" srcId="{0695F078-4F75-4263-8E8E-631E271AB447}" destId="{0C9EFF6F-0E65-460B-B40F-2985922F8FD5}" srcOrd="3" destOrd="0" presId="urn:microsoft.com/office/officeart/2008/layout/VerticalCurvedList"/>
    <dgm:cxn modelId="{E040D0C8-DC11-4FE5-AF35-996AF384D8B4}" type="presParOf" srcId="{0695F078-4F75-4263-8E8E-631E271AB447}" destId="{84CD0724-0733-4ACE-8712-AB99BEBD2D40}" srcOrd="4" destOrd="0" presId="urn:microsoft.com/office/officeart/2008/layout/VerticalCurvedList"/>
    <dgm:cxn modelId="{A75010F1-5465-49FF-A0C2-A6AF9DD71E71}" type="presParOf" srcId="{84CD0724-0733-4ACE-8712-AB99BEBD2D40}" destId="{930CA1BC-B4F4-42A0-8962-A700DE5410D1}" srcOrd="0" destOrd="0" presId="urn:microsoft.com/office/officeart/2008/layout/VerticalCurvedList"/>
    <dgm:cxn modelId="{D984A3D2-E8F9-44E9-9E96-183EE50342E7}" type="presParOf" srcId="{0695F078-4F75-4263-8E8E-631E271AB447}" destId="{A8705BE3-6E0F-48B1-AAF9-73F3E20BB5CA}" srcOrd="5" destOrd="0" presId="urn:microsoft.com/office/officeart/2008/layout/VerticalCurvedList"/>
    <dgm:cxn modelId="{5B849FB0-E51A-4725-AF86-E98D28EC60AA}" type="presParOf" srcId="{0695F078-4F75-4263-8E8E-631E271AB447}" destId="{64728CBD-1659-47D2-A720-4A4016F65A81}" srcOrd="6" destOrd="0" presId="urn:microsoft.com/office/officeart/2008/layout/VerticalCurvedList"/>
    <dgm:cxn modelId="{4A8B8B03-A370-4015-B04F-8960D6F6EFA0}" type="presParOf" srcId="{64728CBD-1659-47D2-A720-4A4016F65A81}" destId="{630B244D-B30E-45A0-A1AA-24CC311217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FC4AD6-CBFD-40B6-855F-67856DB052B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C44458-6977-4D3D-A399-66A4E3DA9995}">
      <dgm:prSet phldrT="[Testo]"/>
      <dgm:spPr/>
      <dgm:t>
        <a:bodyPr/>
        <a:lstStyle/>
        <a:p>
          <a:r>
            <a:rPr lang="it-IT" dirty="0"/>
            <a:t>Domanda di certificazione</a:t>
          </a:r>
        </a:p>
      </dgm:t>
    </dgm:pt>
    <dgm:pt modelId="{59F135F1-E5BF-4B1F-A687-DD4121E8934F}" type="parTrans" cxnId="{EE9A9F92-B7E1-448F-9651-2A9A063BCAED}">
      <dgm:prSet/>
      <dgm:spPr/>
      <dgm:t>
        <a:bodyPr/>
        <a:lstStyle/>
        <a:p>
          <a:endParaRPr lang="it-IT"/>
        </a:p>
      </dgm:t>
    </dgm:pt>
    <dgm:pt modelId="{FFB5551C-22D9-4389-BCBB-7F6AA864EBA2}" type="sibTrans" cxnId="{EE9A9F92-B7E1-448F-9651-2A9A063BCAED}">
      <dgm:prSet/>
      <dgm:spPr/>
      <dgm:t>
        <a:bodyPr/>
        <a:lstStyle/>
        <a:p>
          <a:endParaRPr lang="it-IT"/>
        </a:p>
      </dgm:t>
    </dgm:pt>
    <dgm:pt modelId="{FA93969B-C89A-4B43-AEDC-30DEF0F5DCB0}">
      <dgm:prSet phldrT="[Testo]"/>
      <dgm:spPr/>
      <dgm:t>
        <a:bodyPr/>
        <a:lstStyle/>
        <a:p>
          <a:r>
            <a:rPr lang="it-IT" dirty="0"/>
            <a:t>Apertura del piano di certificazione </a:t>
          </a:r>
        </a:p>
      </dgm:t>
    </dgm:pt>
    <dgm:pt modelId="{4406B8D5-A993-4C5C-BC63-B6C9198A947E}" type="parTrans" cxnId="{929AA7B8-3292-467A-8C14-8648B8121EB0}">
      <dgm:prSet/>
      <dgm:spPr/>
      <dgm:t>
        <a:bodyPr/>
        <a:lstStyle/>
        <a:p>
          <a:endParaRPr lang="it-IT"/>
        </a:p>
      </dgm:t>
    </dgm:pt>
    <dgm:pt modelId="{CDED22D5-AB9B-498E-A15E-D34171DE0433}" type="sibTrans" cxnId="{929AA7B8-3292-467A-8C14-8648B8121EB0}">
      <dgm:prSet/>
      <dgm:spPr/>
      <dgm:t>
        <a:bodyPr/>
        <a:lstStyle/>
        <a:p>
          <a:endParaRPr lang="it-IT"/>
        </a:p>
      </dgm:t>
    </dgm:pt>
    <dgm:pt modelId="{3EF9D6AE-E7F9-4B37-B306-6E6B2C8B9D7F}">
      <dgm:prSet phldrT="[Testo]"/>
      <dgm:spPr/>
      <dgm:t>
        <a:bodyPr/>
        <a:lstStyle/>
        <a:p>
          <a:r>
            <a:rPr lang="it-IT" dirty="0"/>
            <a:t>Audit di certificazione</a:t>
          </a:r>
        </a:p>
      </dgm:t>
    </dgm:pt>
    <dgm:pt modelId="{48307787-A809-4D80-BF78-C3A52637943B}" type="parTrans" cxnId="{3299953C-FB7C-45DF-97EB-C84C1884951A}">
      <dgm:prSet/>
      <dgm:spPr/>
      <dgm:t>
        <a:bodyPr/>
        <a:lstStyle/>
        <a:p>
          <a:endParaRPr lang="it-IT"/>
        </a:p>
      </dgm:t>
    </dgm:pt>
    <dgm:pt modelId="{75EC2EDF-B274-4DE7-B76F-C53093E5386A}" type="sibTrans" cxnId="{3299953C-FB7C-45DF-97EB-C84C1884951A}">
      <dgm:prSet/>
      <dgm:spPr/>
      <dgm:t>
        <a:bodyPr/>
        <a:lstStyle/>
        <a:p>
          <a:endParaRPr lang="it-IT"/>
        </a:p>
      </dgm:t>
    </dgm:pt>
    <dgm:pt modelId="{D1A42468-C842-484E-9268-1C88F335AFA3}">
      <dgm:prSet phldrT="[Testo]"/>
      <dgm:spPr/>
      <dgm:t>
        <a:bodyPr/>
        <a:lstStyle/>
        <a:p>
          <a:r>
            <a:rPr lang="it-IT" dirty="0"/>
            <a:t>Audit di sorveglianza</a:t>
          </a:r>
        </a:p>
      </dgm:t>
    </dgm:pt>
    <dgm:pt modelId="{2F170887-4580-40A6-80AC-575AD083CF17}" type="parTrans" cxnId="{EE7DDAA3-F531-4E3F-BA43-F6F4D15EC4F3}">
      <dgm:prSet/>
      <dgm:spPr/>
      <dgm:t>
        <a:bodyPr/>
        <a:lstStyle/>
        <a:p>
          <a:endParaRPr lang="it-IT"/>
        </a:p>
      </dgm:t>
    </dgm:pt>
    <dgm:pt modelId="{F4E9346F-CC5F-4632-93C8-13F9CA2E132E}" type="sibTrans" cxnId="{EE7DDAA3-F531-4E3F-BA43-F6F4D15EC4F3}">
      <dgm:prSet/>
      <dgm:spPr/>
      <dgm:t>
        <a:bodyPr/>
        <a:lstStyle/>
        <a:p>
          <a:endParaRPr lang="it-IT"/>
        </a:p>
      </dgm:t>
    </dgm:pt>
    <dgm:pt modelId="{D9B72E36-83E4-4A13-B357-0EE8E97A854A}" type="pres">
      <dgm:prSet presAssocID="{B6FC4AD6-CBFD-40B6-855F-67856DB052B3}" presName="CompostProcess" presStyleCnt="0">
        <dgm:presLayoutVars>
          <dgm:dir/>
          <dgm:resizeHandles val="exact"/>
        </dgm:presLayoutVars>
      </dgm:prSet>
      <dgm:spPr/>
    </dgm:pt>
    <dgm:pt modelId="{2B441D56-F8B6-405F-9C41-4B2D04BD760F}" type="pres">
      <dgm:prSet presAssocID="{B6FC4AD6-CBFD-40B6-855F-67856DB052B3}" presName="arrow" presStyleLbl="bgShp" presStyleIdx="0" presStyleCnt="1"/>
      <dgm:spPr/>
    </dgm:pt>
    <dgm:pt modelId="{340737EB-8128-46AE-90AD-30299BA217E9}" type="pres">
      <dgm:prSet presAssocID="{B6FC4AD6-CBFD-40B6-855F-67856DB052B3}" presName="linearProcess" presStyleCnt="0"/>
      <dgm:spPr/>
    </dgm:pt>
    <dgm:pt modelId="{4D4DF905-E3D0-44D5-ACD3-B39A55439791}" type="pres">
      <dgm:prSet presAssocID="{2BC44458-6977-4D3D-A399-66A4E3DA9995}" presName="textNode" presStyleLbl="node1" presStyleIdx="0" presStyleCnt="4">
        <dgm:presLayoutVars>
          <dgm:bulletEnabled val="1"/>
        </dgm:presLayoutVars>
      </dgm:prSet>
      <dgm:spPr/>
    </dgm:pt>
    <dgm:pt modelId="{378B2174-EE31-4CF1-ADDA-52FCC64FEE63}" type="pres">
      <dgm:prSet presAssocID="{FFB5551C-22D9-4389-BCBB-7F6AA864EBA2}" presName="sibTrans" presStyleCnt="0"/>
      <dgm:spPr/>
    </dgm:pt>
    <dgm:pt modelId="{28C4B402-0EFF-4BC1-9B8B-EB8F2769674E}" type="pres">
      <dgm:prSet presAssocID="{FA93969B-C89A-4B43-AEDC-30DEF0F5DCB0}" presName="textNode" presStyleLbl="node1" presStyleIdx="1" presStyleCnt="4">
        <dgm:presLayoutVars>
          <dgm:bulletEnabled val="1"/>
        </dgm:presLayoutVars>
      </dgm:prSet>
      <dgm:spPr/>
    </dgm:pt>
    <dgm:pt modelId="{A608A34B-E7CB-453F-BC2B-F391CB87C48B}" type="pres">
      <dgm:prSet presAssocID="{CDED22D5-AB9B-498E-A15E-D34171DE0433}" presName="sibTrans" presStyleCnt="0"/>
      <dgm:spPr/>
    </dgm:pt>
    <dgm:pt modelId="{E71A1703-B0DC-472A-AE34-83B58A92B998}" type="pres">
      <dgm:prSet presAssocID="{3EF9D6AE-E7F9-4B37-B306-6E6B2C8B9D7F}" presName="textNode" presStyleLbl="node1" presStyleIdx="2" presStyleCnt="4">
        <dgm:presLayoutVars>
          <dgm:bulletEnabled val="1"/>
        </dgm:presLayoutVars>
      </dgm:prSet>
      <dgm:spPr/>
    </dgm:pt>
    <dgm:pt modelId="{98F80805-F1D1-41F5-8C6C-D19E25E773FB}" type="pres">
      <dgm:prSet presAssocID="{75EC2EDF-B274-4DE7-B76F-C53093E5386A}" presName="sibTrans" presStyleCnt="0"/>
      <dgm:spPr/>
    </dgm:pt>
    <dgm:pt modelId="{81427D36-48B9-4CDF-A9CD-22B5FAADB495}" type="pres">
      <dgm:prSet presAssocID="{D1A42468-C842-484E-9268-1C88F335AF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F6AC813-411B-4008-95C3-993B5EEE29AB}" type="presOf" srcId="{D1A42468-C842-484E-9268-1C88F335AFA3}" destId="{81427D36-48B9-4CDF-A9CD-22B5FAADB495}" srcOrd="0" destOrd="0" presId="urn:microsoft.com/office/officeart/2005/8/layout/hProcess9"/>
    <dgm:cxn modelId="{3299953C-FB7C-45DF-97EB-C84C1884951A}" srcId="{B6FC4AD6-CBFD-40B6-855F-67856DB052B3}" destId="{3EF9D6AE-E7F9-4B37-B306-6E6B2C8B9D7F}" srcOrd="2" destOrd="0" parTransId="{48307787-A809-4D80-BF78-C3A52637943B}" sibTransId="{75EC2EDF-B274-4DE7-B76F-C53093E5386A}"/>
    <dgm:cxn modelId="{EE9A9F92-B7E1-448F-9651-2A9A063BCAED}" srcId="{B6FC4AD6-CBFD-40B6-855F-67856DB052B3}" destId="{2BC44458-6977-4D3D-A399-66A4E3DA9995}" srcOrd="0" destOrd="0" parTransId="{59F135F1-E5BF-4B1F-A687-DD4121E8934F}" sibTransId="{FFB5551C-22D9-4389-BCBB-7F6AA864EBA2}"/>
    <dgm:cxn modelId="{10BDD392-443F-42DC-8372-C06F27F9F54A}" type="presOf" srcId="{FA93969B-C89A-4B43-AEDC-30DEF0F5DCB0}" destId="{28C4B402-0EFF-4BC1-9B8B-EB8F2769674E}" srcOrd="0" destOrd="0" presId="urn:microsoft.com/office/officeart/2005/8/layout/hProcess9"/>
    <dgm:cxn modelId="{510B469F-E9A9-4D3F-AC77-0E1672073AF5}" type="presOf" srcId="{2BC44458-6977-4D3D-A399-66A4E3DA9995}" destId="{4D4DF905-E3D0-44D5-ACD3-B39A55439791}" srcOrd="0" destOrd="0" presId="urn:microsoft.com/office/officeart/2005/8/layout/hProcess9"/>
    <dgm:cxn modelId="{EE7DDAA3-F531-4E3F-BA43-F6F4D15EC4F3}" srcId="{B6FC4AD6-CBFD-40B6-855F-67856DB052B3}" destId="{D1A42468-C842-484E-9268-1C88F335AFA3}" srcOrd="3" destOrd="0" parTransId="{2F170887-4580-40A6-80AC-575AD083CF17}" sibTransId="{F4E9346F-CC5F-4632-93C8-13F9CA2E132E}"/>
    <dgm:cxn modelId="{929AA7B8-3292-467A-8C14-8648B8121EB0}" srcId="{B6FC4AD6-CBFD-40B6-855F-67856DB052B3}" destId="{FA93969B-C89A-4B43-AEDC-30DEF0F5DCB0}" srcOrd="1" destOrd="0" parTransId="{4406B8D5-A993-4C5C-BC63-B6C9198A947E}" sibTransId="{CDED22D5-AB9B-498E-A15E-D34171DE0433}"/>
    <dgm:cxn modelId="{F8C613B9-0514-484F-99E8-1F1079D12318}" type="presOf" srcId="{3EF9D6AE-E7F9-4B37-B306-6E6B2C8B9D7F}" destId="{E71A1703-B0DC-472A-AE34-83B58A92B998}" srcOrd="0" destOrd="0" presId="urn:microsoft.com/office/officeart/2005/8/layout/hProcess9"/>
    <dgm:cxn modelId="{058440ED-A02D-4FEE-A7EE-EEDD54ECF041}" type="presOf" srcId="{B6FC4AD6-CBFD-40B6-855F-67856DB052B3}" destId="{D9B72E36-83E4-4A13-B357-0EE8E97A854A}" srcOrd="0" destOrd="0" presId="urn:microsoft.com/office/officeart/2005/8/layout/hProcess9"/>
    <dgm:cxn modelId="{0010BC9E-A1C0-42E9-95E6-B19D0A81F11C}" type="presParOf" srcId="{D9B72E36-83E4-4A13-B357-0EE8E97A854A}" destId="{2B441D56-F8B6-405F-9C41-4B2D04BD760F}" srcOrd="0" destOrd="0" presId="urn:microsoft.com/office/officeart/2005/8/layout/hProcess9"/>
    <dgm:cxn modelId="{7DE36A3C-5C89-4B3A-AB35-1194F2996810}" type="presParOf" srcId="{D9B72E36-83E4-4A13-B357-0EE8E97A854A}" destId="{340737EB-8128-46AE-90AD-30299BA217E9}" srcOrd="1" destOrd="0" presId="urn:microsoft.com/office/officeart/2005/8/layout/hProcess9"/>
    <dgm:cxn modelId="{1A5E046B-93ED-4824-8BC8-9954BDDC0ADA}" type="presParOf" srcId="{340737EB-8128-46AE-90AD-30299BA217E9}" destId="{4D4DF905-E3D0-44D5-ACD3-B39A55439791}" srcOrd="0" destOrd="0" presId="urn:microsoft.com/office/officeart/2005/8/layout/hProcess9"/>
    <dgm:cxn modelId="{DE759A02-5ADC-483C-B18F-89888271932D}" type="presParOf" srcId="{340737EB-8128-46AE-90AD-30299BA217E9}" destId="{378B2174-EE31-4CF1-ADDA-52FCC64FEE63}" srcOrd="1" destOrd="0" presId="urn:microsoft.com/office/officeart/2005/8/layout/hProcess9"/>
    <dgm:cxn modelId="{A2355E28-DFA6-493C-BB91-F10DC597D0AA}" type="presParOf" srcId="{340737EB-8128-46AE-90AD-30299BA217E9}" destId="{28C4B402-0EFF-4BC1-9B8B-EB8F2769674E}" srcOrd="2" destOrd="0" presId="urn:microsoft.com/office/officeart/2005/8/layout/hProcess9"/>
    <dgm:cxn modelId="{54FF981B-3234-4899-86A3-637DC07897DD}" type="presParOf" srcId="{340737EB-8128-46AE-90AD-30299BA217E9}" destId="{A608A34B-E7CB-453F-BC2B-F391CB87C48B}" srcOrd="3" destOrd="0" presId="urn:microsoft.com/office/officeart/2005/8/layout/hProcess9"/>
    <dgm:cxn modelId="{03D4AAC1-93A3-4713-9D70-0E50829AD635}" type="presParOf" srcId="{340737EB-8128-46AE-90AD-30299BA217E9}" destId="{E71A1703-B0DC-472A-AE34-83B58A92B998}" srcOrd="4" destOrd="0" presId="urn:microsoft.com/office/officeart/2005/8/layout/hProcess9"/>
    <dgm:cxn modelId="{11621EFF-236C-48F1-AC71-4F0FE54137E5}" type="presParOf" srcId="{340737EB-8128-46AE-90AD-30299BA217E9}" destId="{98F80805-F1D1-41F5-8C6C-D19E25E773FB}" srcOrd="5" destOrd="0" presId="urn:microsoft.com/office/officeart/2005/8/layout/hProcess9"/>
    <dgm:cxn modelId="{43AADC36-35E0-4CC8-86B2-09B2ECE5B72A}" type="presParOf" srcId="{340737EB-8128-46AE-90AD-30299BA217E9}" destId="{81427D36-48B9-4CDF-A9CD-22B5FAADB49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FC4AD6-CBFD-40B6-855F-67856DB052B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C44458-6977-4D3D-A399-66A4E3DA9995}">
      <dgm:prSet phldrT="[Testo]"/>
      <dgm:spPr/>
      <dgm:t>
        <a:bodyPr/>
        <a:lstStyle/>
        <a:p>
          <a:r>
            <a:rPr lang="it-IT" dirty="0"/>
            <a:t>Tra il 2022 e il 2023, AgID ha implementato il proprio sistema di gestione per la parità di genere.</a:t>
          </a:r>
        </a:p>
      </dgm:t>
    </dgm:pt>
    <dgm:pt modelId="{59F135F1-E5BF-4B1F-A687-DD4121E8934F}" type="parTrans" cxnId="{EE9A9F92-B7E1-448F-9651-2A9A063BCAED}">
      <dgm:prSet/>
      <dgm:spPr/>
      <dgm:t>
        <a:bodyPr/>
        <a:lstStyle/>
        <a:p>
          <a:endParaRPr lang="it-IT"/>
        </a:p>
      </dgm:t>
    </dgm:pt>
    <dgm:pt modelId="{FFB5551C-22D9-4389-BCBB-7F6AA864EBA2}" type="sibTrans" cxnId="{EE9A9F92-B7E1-448F-9651-2A9A063BCAED}">
      <dgm:prSet/>
      <dgm:spPr/>
      <dgm:t>
        <a:bodyPr/>
        <a:lstStyle/>
        <a:p>
          <a:endParaRPr lang="it-IT"/>
        </a:p>
      </dgm:t>
    </dgm:pt>
    <dgm:pt modelId="{3EF9D6AE-E7F9-4B37-B306-6E6B2C8B9D7F}">
      <dgm:prSet phldrT="[Testo]"/>
      <dgm:spPr/>
      <dgm:t>
        <a:bodyPr/>
        <a:lstStyle/>
        <a:p>
          <a:r>
            <a:rPr lang="it-IT" dirty="0"/>
            <a:t>Nel 2023 AgID ha ottenuto la certificazione, divenendo la </a:t>
          </a:r>
          <a:r>
            <a:rPr lang="it-IT" b="1" dirty="0"/>
            <a:t>prima pubblica amministrazione italiana </a:t>
          </a:r>
          <a:r>
            <a:rPr lang="it-IT" b="0" dirty="0"/>
            <a:t>a conseguire questo importante traguardo</a:t>
          </a:r>
          <a:endParaRPr lang="it-IT" dirty="0"/>
        </a:p>
      </dgm:t>
    </dgm:pt>
    <dgm:pt modelId="{48307787-A809-4D80-BF78-C3A52637943B}" type="parTrans" cxnId="{3299953C-FB7C-45DF-97EB-C84C1884951A}">
      <dgm:prSet/>
      <dgm:spPr/>
      <dgm:t>
        <a:bodyPr/>
        <a:lstStyle/>
        <a:p>
          <a:endParaRPr lang="it-IT"/>
        </a:p>
      </dgm:t>
    </dgm:pt>
    <dgm:pt modelId="{75EC2EDF-B274-4DE7-B76F-C53093E5386A}" type="sibTrans" cxnId="{3299953C-FB7C-45DF-97EB-C84C1884951A}">
      <dgm:prSet/>
      <dgm:spPr/>
      <dgm:t>
        <a:bodyPr/>
        <a:lstStyle/>
        <a:p>
          <a:endParaRPr lang="it-IT"/>
        </a:p>
      </dgm:t>
    </dgm:pt>
    <dgm:pt modelId="{87D2B6AA-0229-4A7E-A669-802B77549739}">
      <dgm:prSet/>
      <dgm:spPr/>
      <dgm:t>
        <a:bodyPr/>
        <a:lstStyle/>
        <a:p>
          <a:r>
            <a:rPr lang="it-IT" dirty="0"/>
            <a:t>Nel 2022 AgID ha avviato l’iter per l’ottenimento della certificazione del sistema di gestione per la parità di genere secondo la norma UNI </a:t>
          </a:r>
          <a:r>
            <a:rPr lang="it-IT" dirty="0" err="1"/>
            <a:t>PdR</a:t>
          </a:r>
          <a:r>
            <a:rPr lang="it-IT" dirty="0"/>
            <a:t> 125:2022. </a:t>
          </a:r>
        </a:p>
      </dgm:t>
    </dgm:pt>
    <dgm:pt modelId="{35814083-7D98-4D62-A826-9FD6D7DDE174}" type="parTrans" cxnId="{5CCEF55C-CDCB-44B8-9F71-9C64F24F8740}">
      <dgm:prSet/>
      <dgm:spPr/>
      <dgm:t>
        <a:bodyPr/>
        <a:lstStyle/>
        <a:p>
          <a:endParaRPr lang="it-IT"/>
        </a:p>
      </dgm:t>
    </dgm:pt>
    <dgm:pt modelId="{7BB96D3B-6139-4277-84BA-9151E8CB0ADA}" type="sibTrans" cxnId="{5CCEF55C-CDCB-44B8-9F71-9C64F24F8740}">
      <dgm:prSet/>
      <dgm:spPr/>
      <dgm:t>
        <a:bodyPr/>
        <a:lstStyle/>
        <a:p>
          <a:endParaRPr lang="it-IT"/>
        </a:p>
      </dgm:t>
    </dgm:pt>
    <dgm:pt modelId="{0C1E1951-B6EB-4B5D-B09D-8F7D873BC2B4}">
      <dgm:prSet/>
      <dgm:spPr/>
      <dgm:t>
        <a:bodyPr/>
        <a:lstStyle/>
        <a:p>
          <a:r>
            <a:rPr lang="it-IT" dirty="0"/>
            <a:t>Nel 2024, grazie al superamento con esito positivo dell’audit di sorveglianza, AgID ha mantenuto la certificazione</a:t>
          </a:r>
        </a:p>
      </dgm:t>
    </dgm:pt>
    <dgm:pt modelId="{9325DFE4-6346-42D5-B919-E5921E5239F7}" type="parTrans" cxnId="{701BDEC8-6803-4731-A253-B06D99F95504}">
      <dgm:prSet/>
      <dgm:spPr/>
      <dgm:t>
        <a:bodyPr/>
        <a:lstStyle/>
        <a:p>
          <a:endParaRPr lang="it-IT"/>
        </a:p>
      </dgm:t>
    </dgm:pt>
    <dgm:pt modelId="{E7EEAE8B-92EB-49AB-8937-477708DBE53D}" type="sibTrans" cxnId="{701BDEC8-6803-4731-A253-B06D99F95504}">
      <dgm:prSet/>
      <dgm:spPr/>
      <dgm:t>
        <a:bodyPr/>
        <a:lstStyle/>
        <a:p>
          <a:endParaRPr lang="it-IT"/>
        </a:p>
      </dgm:t>
    </dgm:pt>
    <dgm:pt modelId="{D9B72E36-83E4-4A13-B357-0EE8E97A854A}" type="pres">
      <dgm:prSet presAssocID="{B6FC4AD6-CBFD-40B6-855F-67856DB052B3}" presName="CompostProcess" presStyleCnt="0">
        <dgm:presLayoutVars>
          <dgm:dir/>
          <dgm:resizeHandles val="exact"/>
        </dgm:presLayoutVars>
      </dgm:prSet>
      <dgm:spPr/>
    </dgm:pt>
    <dgm:pt modelId="{2B441D56-F8B6-405F-9C41-4B2D04BD760F}" type="pres">
      <dgm:prSet presAssocID="{B6FC4AD6-CBFD-40B6-855F-67856DB052B3}" presName="arrow" presStyleLbl="bgShp" presStyleIdx="0" presStyleCnt="1"/>
      <dgm:spPr/>
    </dgm:pt>
    <dgm:pt modelId="{340737EB-8128-46AE-90AD-30299BA217E9}" type="pres">
      <dgm:prSet presAssocID="{B6FC4AD6-CBFD-40B6-855F-67856DB052B3}" presName="linearProcess" presStyleCnt="0"/>
      <dgm:spPr/>
    </dgm:pt>
    <dgm:pt modelId="{4D4DF905-E3D0-44D5-ACD3-B39A55439791}" type="pres">
      <dgm:prSet presAssocID="{2BC44458-6977-4D3D-A399-66A4E3DA9995}" presName="textNode" presStyleLbl="node1" presStyleIdx="0" presStyleCnt="4">
        <dgm:presLayoutVars>
          <dgm:bulletEnabled val="1"/>
        </dgm:presLayoutVars>
      </dgm:prSet>
      <dgm:spPr/>
    </dgm:pt>
    <dgm:pt modelId="{378B2174-EE31-4CF1-ADDA-52FCC64FEE63}" type="pres">
      <dgm:prSet presAssocID="{FFB5551C-22D9-4389-BCBB-7F6AA864EBA2}" presName="sibTrans" presStyleCnt="0"/>
      <dgm:spPr/>
    </dgm:pt>
    <dgm:pt modelId="{BF96DA97-78A9-43BD-A8F6-F9D787845A06}" type="pres">
      <dgm:prSet presAssocID="{87D2B6AA-0229-4A7E-A669-802B77549739}" presName="textNode" presStyleLbl="node1" presStyleIdx="1" presStyleCnt="4">
        <dgm:presLayoutVars>
          <dgm:bulletEnabled val="1"/>
        </dgm:presLayoutVars>
      </dgm:prSet>
      <dgm:spPr/>
    </dgm:pt>
    <dgm:pt modelId="{E0E98615-8E71-4878-B8BF-33811037A963}" type="pres">
      <dgm:prSet presAssocID="{7BB96D3B-6139-4277-84BA-9151E8CB0ADA}" presName="sibTrans" presStyleCnt="0"/>
      <dgm:spPr/>
    </dgm:pt>
    <dgm:pt modelId="{E71A1703-B0DC-472A-AE34-83B58A92B998}" type="pres">
      <dgm:prSet presAssocID="{3EF9D6AE-E7F9-4B37-B306-6E6B2C8B9D7F}" presName="textNode" presStyleLbl="node1" presStyleIdx="2" presStyleCnt="4">
        <dgm:presLayoutVars>
          <dgm:bulletEnabled val="1"/>
        </dgm:presLayoutVars>
      </dgm:prSet>
      <dgm:spPr/>
    </dgm:pt>
    <dgm:pt modelId="{D3815C43-8199-4720-97EE-107BDB638900}" type="pres">
      <dgm:prSet presAssocID="{75EC2EDF-B274-4DE7-B76F-C53093E5386A}" presName="sibTrans" presStyleCnt="0"/>
      <dgm:spPr/>
    </dgm:pt>
    <dgm:pt modelId="{71B99492-6C07-4A41-BD02-8D5E0D1AD12F}" type="pres">
      <dgm:prSet presAssocID="{0C1E1951-B6EB-4B5D-B09D-8F7D873BC2B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299953C-FB7C-45DF-97EB-C84C1884951A}" srcId="{B6FC4AD6-CBFD-40B6-855F-67856DB052B3}" destId="{3EF9D6AE-E7F9-4B37-B306-6E6B2C8B9D7F}" srcOrd="2" destOrd="0" parTransId="{48307787-A809-4D80-BF78-C3A52637943B}" sibTransId="{75EC2EDF-B274-4DE7-B76F-C53093E5386A}"/>
    <dgm:cxn modelId="{5CCEF55C-CDCB-44B8-9F71-9C64F24F8740}" srcId="{B6FC4AD6-CBFD-40B6-855F-67856DB052B3}" destId="{87D2B6AA-0229-4A7E-A669-802B77549739}" srcOrd="1" destOrd="0" parTransId="{35814083-7D98-4D62-A826-9FD6D7DDE174}" sibTransId="{7BB96D3B-6139-4277-84BA-9151E8CB0ADA}"/>
    <dgm:cxn modelId="{118B694D-A2F5-4F22-AACC-19A60442DF25}" type="presOf" srcId="{87D2B6AA-0229-4A7E-A669-802B77549739}" destId="{BF96DA97-78A9-43BD-A8F6-F9D787845A06}" srcOrd="0" destOrd="0" presId="urn:microsoft.com/office/officeart/2005/8/layout/hProcess9"/>
    <dgm:cxn modelId="{EE9A9F92-B7E1-448F-9651-2A9A063BCAED}" srcId="{B6FC4AD6-CBFD-40B6-855F-67856DB052B3}" destId="{2BC44458-6977-4D3D-A399-66A4E3DA9995}" srcOrd="0" destOrd="0" parTransId="{59F135F1-E5BF-4B1F-A687-DD4121E8934F}" sibTransId="{FFB5551C-22D9-4389-BCBB-7F6AA864EBA2}"/>
    <dgm:cxn modelId="{A4DDDF9D-3D42-41F2-9CA9-84BF70CB1816}" type="presOf" srcId="{0C1E1951-B6EB-4B5D-B09D-8F7D873BC2B4}" destId="{71B99492-6C07-4A41-BD02-8D5E0D1AD12F}" srcOrd="0" destOrd="0" presId="urn:microsoft.com/office/officeart/2005/8/layout/hProcess9"/>
    <dgm:cxn modelId="{510B469F-E9A9-4D3F-AC77-0E1672073AF5}" type="presOf" srcId="{2BC44458-6977-4D3D-A399-66A4E3DA9995}" destId="{4D4DF905-E3D0-44D5-ACD3-B39A55439791}" srcOrd="0" destOrd="0" presId="urn:microsoft.com/office/officeart/2005/8/layout/hProcess9"/>
    <dgm:cxn modelId="{F8C613B9-0514-484F-99E8-1F1079D12318}" type="presOf" srcId="{3EF9D6AE-E7F9-4B37-B306-6E6B2C8B9D7F}" destId="{E71A1703-B0DC-472A-AE34-83B58A92B998}" srcOrd="0" destOrd="0" presId="urn:microsoft.com/office/officeart/2005/8/layout/hProcess9"/>
    <dgm:cxn modelId="{701BDEC8-6803-4731-A253-B06D99F95504}" srcId="{B6FC4AD6-CBFD-40B6-855F-67856DB052B3}" destId="{0C1E1951-B6EB-4B5D-B09D-8F7D873BC2B4}" srcOrd="3" destOrd="0" parTransId="{9325DFE4-6346-42D5-B919-E5921E5239F7}" sibTransId="{E7EEAE8B-92EB-49AB-8937-477708DBE53D}"/>
    <dgm:cxn modelId="{058440ED-A02D-4FEE-A7EE-EEDD54ECF041}" type="presOf" srcId="{B6FC4AD6-CBFD-40B6-855F-67856DB052B3}" destId="{D9B72E36-83E4-4A13-B357-0EE8E97A854A}" srcOrd="0" destOrd="0" presId="urn:microsoft.com/office/officeart/2005/8/layout/hProcess9"/>
    <dgm:cxn modelId="{0010BC9E-A1C0-42E9-95E6-B19D0A81F11C}" type="presParOf" srcId="{D9B72E36-83E4-4A13-B357-0EE8E97A854A}" destId="{2B441D56-F8B6-405F-9C41-4B2D04BD760F}" srcOrd="0" destOrd="0" presId="urn:microsoft.com/office/officeart/2005/8/layout/hProcess9"/>
    <dgm:cxn modelId="{7DE36A3C-5C89-4B3A-AB35-1194F2996810}" type="presParOf" srcId="{D9B72E36-83E4-4A13-B357-0EE8E97A854A}" destId="{340737EB-8128-46AE-90AD-30299BA217E9}" srcOrd="1" destOrd="0" presId="urn:microsoft.com/office/officeart/2005/8/layout/hProcess9"/>
    <dgm:cxn modelId="{1A5E046B-93ED-4824-8BC8-9954BDDC0ADA}" type="presParOf" srcId="{340737EB-8128-46AE-90AD-30299BA217E9}" destId="{4D4DF905-E3D0-44D5-ACD3-B39A55439791}" srcOrd="0" destOrd="0" presId="urn:microsoft.com/office/officeart/2005/8/layout/hProcess9"/>
    <dgm:cxn modelId="{DE759A02-5ADC-483C-B18F-89888271932D}" type="presParOf" srcId="{340737EB-8128-46AE-90AD-30299BA217E9}" destId="{378B2174-EE31-4CF1-ADDA-52FCC64FEE63}" srcOrd="1" destOrd="0" presId="urn:microsoft.com/office/officeart/2005/8/layout/hProcess9"/>
    <dgm:cxn modelId="{E1300797-3175-4E58-A3F2-63BBA57DF298}" type="presParOf" srcId="{340737EB-8128-46AE-90AD-30299BA217E9}" destId="{BF96DA97-78A9-43BD-A8F6-F9D787845A06}" srcOrd="2" destOrd="0" presId="urn:microsoft.com/office/officeart/2005/8/layout/hProcess9"/>
    <dgm:cxn modelId="{D1DD8607-8AA7-4B68-9E19-6A030E4C1526}" type="presParOf" srcId="{340737EB-8128-46AE-90AD-30299BA217E9}" destId="{E0E98615-8E71-4878-B8BF-33811037A963}" srcOrd="3" destOrd="0" presId="urn:microsoft.com/office/officeart/2005/8/layout/hProcess9"/>
    <dgm:cxn modelId="{03D4AAC1-93A3-4713-9D70-0E50829AD635}" type="presParOf" srcId="{340737EB-8128-46AE-90AD-30299BA217E9}" destId="{E71A1703-B0DC-472A-AE34-83B58A92B998}" srcOrd="4" destOrd="0" presId="urn:microsoft.com/office/officeart/2005/8/layout/hProcess9"/>
    <dgm:cxn modelId="{C8236A2D-8426-4E33-A450-DCFEFE5852EF}" type="presParOf" srcId="{340737EB-8128-46AE-90AD-30299BA217E9}" destId="{D3815C43-8199-4720-97EE-107BDB638900}" srcOrd="5" destOrd="0" presId="urn:microsoft.com/office/officeart/2005/8/layout/hProcess9"/>
    <dgm:cxn modelId="{2073B158-6DE7-4051-BBA6-E84B64B15CAC}" type="presParOf" srcId="{340737EB-8128-46AE-90AD-30299BA217E9}" destId="{71B99492-6C07-4A41-BD02-8D5E0D1AD12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CCC518-BA73-46E8-B855-7AE3AAEF027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8323B27-3D4C-41A9-9A4A-FBABBC145C30}">
      <dgm:prSet phldrT="[Testo]"/>
      <dgm:spPr/>
      <dgm:t>
        <a:bodyPr/>
        <a:lstStyle/>
        <a:p>
          <a:endParaRPr lang="it-IT" dirty="0"/>
        </a:p>
        <a:p>
          <a:r>
            <a:rPr lang="it-IT" b="1" dirty="0"/>
            <a:t>Identificazione dei punti critici</a:t>
          </a:r>
          <a:r>
            <a:rPr lang="it-IT" dirty="0"/>
            <a:t> </a:t>
          </a:r>
          <a:r>
            <a:rPr lang="it-IT" b="1" dirty="0"/>
            <a:t>in cui è possibile apportare miglioramenti</a:t>
          </a:r>
        </a:p>
      </dgm:t>
    </dgm:pt>
    <dgm:pt modelId="{63CE0FE4-8789-4A81-AB08-936CE855611E}" type="parTrans" cxnId="{845B6C49-3836-434D-A0B3-5FE47232B386}">
      <dgm:prSet/>
      <dgm:spPr/>
      <dgm:t>
        <a:bodyPr/>
        <a:lstStyle/>
        <a:p>
          <a:endParaRPr lang="it-IT"/>
        </a:p>
      </dgm:t>
    </dgm:pt>
    <dgm:pt modelId="{50392A46-6003-4B10-865D-C651A877EF17}" type="sibTrans" cxnId="{845B6C49-3836-434D-A0B3-5FE47232B386}">
      <dgm:prSet/>
      <dgm:spPr/>
      <dgm:t>
        <a:bodyPr/>
        <a:lstStyle/>
        <a:p>
          <a:endParaRPr lang="it-IT"/>
        </a:p>
      </dgm:t>
    </dgm:pt>
    <dgm:pt modelId="{00DE1114-AFC3-476F-855C-04603666C650}">
      <dgm:prSet phldrT="[Testo]"/>
      <dgm:spPr/>
      <dgm:t>
        <a:bodyPr/>
        <a:lstStyle/>
        <a:p>
          <a:r>
            <a:rPr lang="it-IT" b="1" dirty="0"/>
            <a:t>Impostazione di obiettivi misurabili per il miglioramento </a:t>
          </a:r>
        </a:p>
      </dgm:t>
    </dgm:pt>
    <dgm:pt modelId="{C83C7511-7468-4AFA-AD3F-E2154D98301F}" type="parTrans" cxnId="{45A4A38F-5977-48BA-A2B9-EB88C2D9D7A4}">
      <dgm:prSet/>
      <dgm:spPr/>
      <dgm:t>
        <a:bodyPr/>
        <a:lstStyle/>
        <a:p>
          <a:endParaRPr lang="it-IT"/>
        </a:p>
      </dgm:t>
    </dgm:pt>
    <dgm:pt modelId="{1822829B-4632-4F30-8957-7B277502FF27}" type="sibTrans" cxnId="{45A4A38F-5977-48BA-A2B9-EB88C2D9D7A4}">
      <dgm:prSet/>
      <dgm:spPr/>
      <dgm:t>
        <a:bodyPr/>
        <a:lstStyle/>
        <a:p>
          <a:endParaRPr lang="it-IT"/>
        </a:p>
      </dgm:t>
    </dgm:pt>
    <dgm:pt modelId="{621A347A-EE14-46F5-AF57-896D437C67D1}">
      <dgm:prSet phldrT="[Testo]"/>
      <dgm:spPr/>
      <dgm:t>
        <a:bodyPr/>
        <a:lstStyle/>
        <a:p>
          <a:r>
            <a:rPr lang="it-IT" b="1" dirty="0"/>
            <a:t>Analisi dei Dati</a:t>
          </a:r>
          <a:r>
            <a:rPr lang="it-IT" dirty="0"/>
            <a:t> </a:t>
          </a:r>
          <a:r>
            <a:rPr lang="it-IT" b="1" dirty="0"/>
            <a:t>per identificare tendenze, modelli o problemi emergenti</a:t>
          </a:r>
        </a:p>
      </dgm:t>
    </dgm:pt>
    <dgm:pt modelId="{9456BE5A-5FBB-4471-85F3-69F8DE300CBF}" type="parTrans" cxnId="{A9B35D9F-B8F4-4660-88B5-576F92AB2039}">
      <dgm:prSet/>
      <dgm:spPr/>
      <dgm:t>
        <a:bodyPr/>
        <a:lstStyle/>
        <a:p>
          <a:endParaRPr lang="it-IT"/>
        </a:p>
      </dgm:t>
    </dgm:pt>
    <dgm:pt modelId="{5C5169D4-F86A-48F9-8EE8-1788CE8DB1BB}" type="sibTrans" cxnId="{A9B35D9F-B8F4-4660-88B5-576F92AB2039}">
      <dgm:prSet/>
      <dgm:spPr/>
      <dgm:t>
        <a:bodyPr/>
        <a:lstStyle/>
        <a:p>
          <a:endParaRPr lang="it-IT"/>
        </a:p>
      </dgm:t>
    </dgm:pt>
    <dgm:pt modelId="{5B492EC5-543C-4A04-8818-6962FEB2A00D}">
      <dgm:prSet phldrT="[Testo]"/>
      <dgm:spPr/>
      <dgm:t>
        <a:bodyPr/>
        <a:lstStyle/>
        <a:p>
          <a:r>
            <a:rPr lang="it-IT" b="1" dirty="0"/>
            <a:t>Identificazione di Azioni Correttive e Preventive</a:t>
          </a:r>
          <a:r>
            <a:rPr lang="it-IT" dirty="0"/>
            <a:t> </a:t>
          </a:r>
        </a:p>
      </dgm:t>
    </dgm:pt>
    <dgm:pt modelId="{43BFC53A-D537-4D8E-B358-31B27DE05822}" type="parTrans" cxnId="{A5C20185-89DC-418E-817B-A8B3D8A675A9}">
      <dgm:prSet/>
      <dgm:spPr/>
      <dgm:t>
        <a:bodyPr/>
        <a:lstStyle/>
        <a:p>
          <a:endParaRPr lang="it-IT"/>
        </a:p>
      </dgm:t>
    </dgm:pt>
    <dgm:pt modelId="{4286DBE3-4B6C-4791-84BE-924CF609D245}" type="sibTrans" cxnId="{A5C20185-89DC-418E-817B-A8B3D8A675A9}">
      <dgm:prSet/>
      <dgm:spPr/>
      <dgm:t>
        <a:bodyPr/>
        <a:lstStyle/>
        <a:p>
          <a:endParaRPr lang="it-IT"/>
        </a:p>
      </dgm:t>
    </dgm:pt>
    <dgm:pt modelId="{D28683F1-5EBE-46B9-99CE-1C0122756CBA}">
      <dgm:prSet phldrT="[Testo]"/>
      <dgm:spPr/>
      <dgm:t>
        <a:bodyPr/>
        <a:lstStyle/>
        <a:p>
          <a:r>
            <a:rPr lang="it-IT" b="1" dirty="0"/>
            <a:t>Valutazione dell'Impatto</a:t>
          </a:r>
          <a:r>
            <a:rPr lang="it-IT" dirty="0"/>
            <a:t> </a:t>
          </a:r>
        </a:p>
      </dgm:t>
    </dgm:pt>
    <dgm:pt modelId="{ADD5412D-3962-40A9-8EC1-EECAEB12D4D8}" type="parTrans" cxnId="{501541AD-95B7-45AE-829C-21B468BB5528}">
      <dgm:prSet/>
      <dgm:spPr/>
      <dgm:t>
        <a:bodyPr/>
        <a:lstStyle/>
        <a:p>
          <a:endParaRPr lang="it-IT"/>
        </a:p>
      </dgm:t>
    </dgm:pt>
    <dgm:pt modelId="{24818C9D-CF4E-4E5E-A4F3-D6DC9794F4C1}" type="sibTrans" cxnId="{501541AD-95B7-45AE-829C-21B468BB5528}">
      <dgm:prSet/>
      <dgm:spPr/>
      <dgm:t>
        <a:bodyPr/>
        <a:lstStyle/>
        <a:p>
          <a:endParaRPr lang="it-IT"/>
        </a:p>
      </dgm:t>
    </dgm:pt>
    <dgm:pt modelId="{D41B4185-99F5-4FA9-B595-88FAB68C6D92}">
      <dgm:prSet phldrT="[Testo]"/>
      <dgm:spPr/>
      <dgm:t>
        <a:bodyPr/>
        <a:lstStyle/>
        <a:p>
          <a:r>
            <a:rPr lang="it-IT" b="1" dirty="0"/>
            <a:t>Raccolta di dati e monitoraggio per valutare il progresso verso gli obiettivi di miglioramento</a:t>
          </a:r>
        </a:p>
      </dgm:t>
    </dgm:pt>
    <dgm:pt modelId="{034137CF-D87C-4991-8149-51AA085EC2FD}" type="parTrans" cxnId="{AB3498E3-173B-45A4-92ED-0F151FAC75BC}">
      <dgm:prSet/>
      <dgm:spPr/>
      <dgm:t>
        <a:bodyPr/>
        <a:lstStyle/>
        <a:p>
          <a:endParaRPr lang="it-IT"/>
        </a:p>
      </dgm:t>
    </dgm:pt>
    <dgm:pt modelId="{97378D44-A872-4CB6-A002-17166CDDE123}" type="sibTrans" cxnId="{AB3498E3-173B-45A4-92ED-0F151FAC75BC}">
      <dgm:prSet/>
      <dgm:spPr/>
      <dgm:t>
        <a:bodyPr/>
        <a:lstStyle/>
        <a:p>
          <a:endParaRPr lang="it-IT"/>
        </a:p>
      </dgm:t>
    </dgm:pt>
    <dgm:pt modelId="{84F61010-A383-40A5-B11B-AC4C53AB4D15}">
      <dgm:prSet phldrT="[Testo]"/>
      <dgm:spPr/>
      <dgm:t>
        <a:bodyPr/>
        <a:lstStyle/>
        <a:p>
          <a:r>
            <a:rPr lang="it-IT" b="1" dirty="0"/>
            <a:t>Implementazione delle Azioni</a:t>
          </a:r>
          <a:r>
            <a:rPr lang="it-IT" dirty="0"/>
            <a:t> </a:t>
          </a:r>
        </a:p>
      </dgm:t>
    </dgm:pt>
    <dgm:pt modelId="{D00371D3-D8D0-4502-AD9E-C5267831C336}" type="parTrans" cxnId="{235876DE-A212-4689-971E-9A525B876893}">
      <dgm:prSet/>
      <dgm:spPr/>
      <dgm:t>
        <a:bodyPr/>
        <a:lstStyle/>
        <a:p>
          <a:endParaRPr lang="it-IT"/>
        </a:p>
      </dgm:t>
    </dgm:pt>
    <dgm:pt modelId="{42B4EE0A-2BE9-42F5-B4B2-1E29E3E85310}" type="sibTrans" cxnId="{235876DE-A212-4689-971E-9A525B876893}">
      <dgm:prSet/>
      <dgm:spPr/>
      <dgm:t>
        <a:bodyPr/>
        <a:lstStyle/>
        <a:p>
          <a:endParaRPr lang="it-IT"/>
        </a:p>
      </dgm:t>
    </dgm:pt>
    <dgm:pt modelId="{7F5C9D3B-8A5E-4410-8119-19651B82135F}" type="pres">
      <dgm:prSet presAssocID="{E0CCC518-BA73-46E8-B855-7AE3AAEF0274}" presName="cycle" presStyleCnt="0">
        <dgm:presLayoutVars>
          <dgm:dir/>
          <dgm:resizeHandles val="exact"/>
        </dgm:presLayoutVars>
      </dgm:prSet>
      <dgm:spPr/>
    </dgm:pt>
    <dgm:pt modelId="{AB8D73F8-3D06-4952-A2F1-8C542DA14FED}" type="pres">
      <dgm:prSet presAssocID="{F8323B27-3D4C-41A9-9A4A-FBABBC145C30}" presName="node" presStyleLbl="node1" presStyleIdx="0" presStyleCnt="7">
        <dgm:presLayoutVars>
          <dgm:bulletEnabled val="1"/>
        </dgm:presLayoutVars>
      </dgm:prSet>
      <dgm:spPr/>
    </dgm:pt>
    <dgm:pt modelId="{C0940E92-40DA-4844-91EA-1AB95187B3F5}" type="pres">
      <dgm:prSet presAssocID="{50392A46-6003-4B10-865D-C651A877EF17}" presName="sibTrans" presStyleLbl="sibTrans2D1" presStyleIdx="0" presStyleCnt="7"/>
      <dgm:spPr/>
    </dgm:pt>
    <dgm:pt modelId="{9478EEBE-3010-4EC4-980D-342993274C58}" type="pres">
      <dgm:prSet presAssocID="{50392A46-6003-4B10-865D-C651A877EF17}" presName="connectorText" presStyleLbl="sibTrans2D1" presStyleIdx="0" presStyleCnt="7"/>
      <dgm:spPr/>
    </dgm:pt>
    <dgm:pt modelId="{C9B3D30B-57B9-450F-A154-A5457083B307}" type="pres">
      <dgm:prSet presAssocID="{00DE1114-AFC3-476F-855C-04603666C650}" presName="node" presStyleLbl="node1" presStyleIdx="1" presStyleCnt="7">
        <dgm:presLayoutVars>
          <dgm:bulletEnabled val="1"/>
        </dgm:presLayoutVars>
      </dgm:prSet>
      <dgm:spPr/>
    </dgm:pt>
    <dgm:pt modelId="{F3AEC28C-1037-4786-B900-614529F7DF35}" type="pres">
      <dgm:prSet presAssocID="{1822829B-4632-4F30-8957-7B277502FF27}" presName="sibTrans" presStyleLbl="sibTrans2D1" presStyleIdx="1" presStyleCnt="7"/>
      <dgm:spPr/>
    </dgm:pt>
    <dgm:pt modelId="{AD874A11-1987-44AC-842F-EA78591E0FE2}" type="pres">
      <dgm:prSet presAssocID="{1822829B-4632-4F30-8957-7B277502FF27}" presName="connectorText" presStyleLbl="sibTrans2D1" presStyleIdx="1" presStyleCnt="7"/>
      <dgm:spPr/>
    </dgm:pt>
    <dgm:pt modelId="{5B3A1A3D-A919-42D4-9B01-74F3B4451448}" type="pres">
      <dgm:prSet presAssocID="{D41B4185-99F5-4FA9-B595-88FAB68C6D92}" presName="node" presStyleLbl="node1" presStyleIdx="2" presStyleCnt="7">
        <dgm:presLayoutVars>
          <dgm:bulletEnabled val="1"/>
        </dgm:presLayoutVars>
      </dgm:prSet>
      <dgm:spPr/>
    </dgm:pt>
    <dgm:pt modelId="{B5D87805-7E5B-41C1-A963-E317D4310D22}" type="pres">
      <dgm:prSet presAssocID="{97378D44-A872-4CB6-A002-17166CDDE123}" presName="sibTrans" presStyleLbl="sibTrans2D1" presStyleIdx="2" presStyleCnt="7"/>
      <dgm:spPr/>
    </dgm:pt>
    <dgm:pt modelId="{62061436-F1C0-4EA0-9818-1E09ECFA9339}" type="pres">
      <dgm:prSet presAssocID="{97378D44-A872-4CB6-A002-17166CDDE123}" presName="connectorText" presStyleLbl="sibTrans2D1" presStyleIdx="2" presStyleCnt="7"/>
      <dgm:spPr/>
    </dgm:pt>
    <dgm:pt modelId="{3B0B3E22-49D9-44B3-BE06-810E317F844F}" type="pres">
      <dgm:prSet presAssocID="{621A347A-EE14-46F5-AF57-896D437C67D1}" presName="node" presStyleLbl="node1" presStyleIdx="3" presStyleCnt="7">
        <dgm:presLayoutVars>
          <dgm:bulletEnabled val="1"/>
        </dgm:presLayoutVars>
      </dgm:prSet>
      <dgm:spPr/>
    </dgm:pt>
    <dgm:pt modelId="{6AC1E5A4-AF00-4DE8-ABEA-8650AAB64F0F}" type="pres">
      <dgm:prSet presAssocID="{5C5169D4-F86A-48F9-8EE8-1788CE8DB1BB}" presName="sibTrans" presStyleLbl="sibTrans2D1" presStyleIdx="3" presStyleCnt="7"/>
      <dgm:spPr/>
    </dgm:pt>
    <dgm:pt modelId="{C7B9F80B-CD6E-495A-BC64-C1A9F5DF60B5}" type="pres">
      <dgm:prSet presAssocID="{5C5169D4-F86A-48F9-8EE8-1788CE8DB1BB}" presName="connectorText" presStyleLbl="sibTrans2D1" presStyleIdx="3" presStyleCnt="7"/>
      <dgm:spPr/>
    </dgm:pt>
    <dgm:pt modelId="{A5779E4C-DAB7-423A-A891-56BBA0B948AF}" type="pres">
      <dgm:prSet presAssocID="{5B492EC5-543C-4A04-8818-6962FEB2A00D}" presName="node" presStyleLbl="node1" presStyleIdx="4" presStyleCnt="7">
        <dgm:presLayoutVars>
          <dgm:bulletEnabled val="1"/>
        </dgm:presLayoutVars>
      </dgm:prSet>
      <dgm:spPr/>
    </dgm:pt>
    <dgm:pt modelId="{4D6E9A2E-8184-4DD7-AB14-69744B2B6596}" type="pres">
      <dgm:prSet presAssocID="{4286DBE3-4B6C-4791-84BE-924CF609D245}" presName="sibTrans" presStyleLbl="sibTrans2D1" presStyleIdx="4" presStyleCnt="7"/>
      <dgm:spPr/>
    </dgm:pt>
    <dgm:pt modelId="{E501CC71-D571-4DE7-9FE5-3DD10E3266A5}" type="pres">
      <dgm:prSet presAssocID="{4286DBE3-4B6C-4791-84BE-924CF609D245}" presName="connectorText" presStyleLbl="sibTrans2D1" presStyleIdx="4" presStyleCnt="7"/>
      <dgm:spPr/>
    </dgm:pt>
    <dgm:pt modelId="{9CB5902A-60E5-4A44-891F-2C465C3D9B05}" type="pres">
      <dgm:prSet presAssocID="{84F61010-A383-40A5-B11B-AC4C53AB4D15}" presName="node" presStyleLbl="node1" presStyleIdx="5" presStyleCnt="7">
        <dgm:presLayoutVars>
          <dgm:bulletEnabled val="1"/>
        </dgm:presLayoutVars>
      </dgm:prSet>
      <dgm:spPr/>
    </dgm:pt>
    <dgm:pt modelId="{33748EB1-018D-4F50-AA36-F1BC8EFFE274}" type="pres">
      <dgm:prSet presAssocID="{42B4EE0A-2BE9-42F5-B4B2-1E29E3E85310}" presName="sibTrans" presStyleLbl="sibTrans2D1" presStyleIdx="5" presStyleCnt="7"/>
      <dgm:spPr/>
    </dgm:pt>
    <dgm:pt modelId="{2C5760E3-7B9C-4351-A724-BB39F03FA6AA}" type="pres">
      <dgm:prSet presAssocID="{42B4EE0A-2BE9-42F5-B4B2-1E29E3E85310}" presName="connectorText" presStyleLbl="sibTrans2D1" presStyleIdx="5" presStyleCnt="7"/>
      <dgm:spPr/>
    </dgm:pt>
    <dgm:pt modelId="{5615DE5A-B4E5-4AD7-8D94-D50C6BCFE027}" type="pres">
      <dgm:prSet presAssocID="{D28683F1-5EBE-46B9-99CE-1C0122756CBA}" presName="node" presStyleLbl="node1" presStyleIdx="6" presStyleCnt="7">
        <dgm:presLayoutVars>
          <dgm:bulletEnabled val="1"/>
        </dgm:presLayoutVars>
      </dgm:prSet>
      <dgm:spPr/>
    </dgm:pt>
    <dgm:pt modelId="{B8253130-9B39-4C70-A43E-C7310EF274A7}" type="pres">
      <dgm:prSet presAssocID="{24818C9D-CF4E-4E5E-A4F3-D6DC9794F4C1}" presName="sibTrans" presStyleLbl="sibTrans2D1" presStyleIdx="6" presStyleCnt="7"/>
      <dgm:spPr/>
    </dgm:pt>
    <dgm:pt modelId="{EF43A0A9-3815-4E2E-A893-E9483297B274}" type="pres">
      <dgm:prSet presAssocID="{24818C9D-CF4E-4E5E-A4F3-D6DC9794F4C1}" presName="connectorText" presStyleLbl="sibTrans2D1" presStyleIdx="6" presStyleCnt="7"/>
      <dgm:spPr/>
    </dgm:pt>
  </dgm:ptLst>
  <dgm:cxnLst>
    <dgm:cxn modelId="{129CFD01-E195-4C3B-95A5-F637D4F5D718}" type="presOf" srcId="{D28683F1-5EBE-46B9-99CE-1C0122756CBA}" destId="{5615DE5A-B4E5-4AD7-8D94-D50C6BCFE027}" srcOrd="0" destOrd="0" presId="urn:microsoft.com/office/officeart/2005/8/layout/cycle2"/>
    <dgm:cxn modelId="{14E3EA15-36B9-4F74-BF20-0DF70851BA8D}" type="presOf" srcId="{621A347A-EE14-46F5-AF57-896D437C67D1}" destId="{3B0B3E22-49D9-44B3-BE06-810E317F844F}" srcOrd="0" destOrd="0" presId="urn:microsoft.com/office/officeart/2005/8/layout/cycle2"/>
    <dgm:cxn modelId="{9AA2931D-FFE2-4B4F-BA95-C5994C247577}" type="presOf" srcId="{5C5169D4-F86A-48F9-8EE8-1788CE8DB1BB}" destId="{C7B9F80B-CD6E-495A-BC64-C1A9F5DF60B5}" srcOrd="1" destOrd="0" presId="urn:microsoft.com/office/officeart/2005/8/layout/cycle2"/>
    <dgm:cxn modelId="{D677FC1D-F422-4B9C-B753-BA0CB8272B82}" type="presOf" srcId="{42B4EE0A-2BE9-42F5-B4B2-1E29E3E85310}" destId="{2C5760E3-7B9C-4351-A724-BB39F03FA6AA}" srcOrd="1" destOrd="0" presId="urn:microsoft.com/office/officeart/2005/8/layout/cycle2"/>
    <dgm:cxn modelId="{6891493D-D76F-459F-8A09-0E1F9C9A7256}" type="presOf" srcId="{97378D44-A872-4CB6-A002-17166CDDE123}" destId="{62061436-F1C0-4EA0-9818-1E09ECFA9339}" srcOrd="1" destOrd="0" presId="urn:microsoft.com/office/officeart/2005/8/layout/cycle2"/>
    <dgm:cxn modelId="{4E1E035F-0973-49A2-A4EA-D89C89982BC6}" type="presOf" srcId="{42B4EE0A-2BE9-42F5-B4B2-1E29E3E85310}" destId="{33748EB1-018D-4F50-AA36-F1BC8EFFE274}" srcOrd="0" destOrd="0" presId="urn:microsoft.com/office/officeart/2005/8/layout/cycle2"/>
    <dgm:cxn modelId="{35FB5A61-CA85-49CA-B686-4394579CB64E}" type="presOf" srcId="{84F61010-A383-40A5-B11B-AC4C53AB4D15}" destId="{9CB5902A-60E5-4A44-891F-2C465C3D9B05}" srcOrd="0" destOrd="0" presId="urn:microsoft.com/office/officeart/2005/8/layout/cycle2"/>
    <dgm:cxn modelId="{845B6C49-3836-434D-A0B3-5FE47232B386}" srcId="{E0CCC518-BA73-46E8-B855-7AE3AAEF0274}" destId="{F8323B27-3D4C-41A9-9A4A-FBABBC145C30}" srcOrd="0" destOrd="0" parTransId="{63CE0FE4-8789-4A81-AB08-936CE855611E}" sibTransId="{50392A46-6003-4B10-865D-C651A877EF17}"/>
    <dgm:cxn modelId="{30BF3275-811A-4166-AA25-FF9855D018EF}" type="presOf" srcId="{5B492EC5-543C-4A04-8818-6962FEB2A00D}" destId="{A5779E4C-DAB7-423A-A891-56BBA0B948AF}" srcOrd="0" destOrd="0" presId="urn:microsoft.com/office/officeart/2005/8/layout/cycle2"/>
    <dgm:cxn modelId="{0E740878-32FE-41A2-8546-5AD3E7DF2C12}" type="presOf" srcId="{1822829B-4632-4F30-8957-7B277502FF27}" destId="{F3AEC28C-1037-4786-B900-614529F7DF35}" srcOrd="0" destOrd="0" presId="urn:microsoft.com/office/officeart/2005/8/layout/cycle2"/>
    <dgm:cxn modelId="{58A9A07E-27FD-4D0C-AE25-AFC91DF68795}" type="presOf" srcId="{50392A46-6003-4B10-865D-C651A877EF17}" destId="{9478EEBE-3010-4EC4-980D-342993274C58}" srcOrd="1" destOrd="0" presId="urn:microsoft.com/office/officeart/2005/8/layout/cycle2"/>
    <dgm:cxn modelId="{1D95BF83-1A8B-4555-867E-19CF25981C31}" type="presOf" srcId="{24818C9D-CF4E-4E5E-A4F3-D6DC9794F4C1}" destId="{B8253130-9B39-4C70-A43E-C7310EF274A7}" srcOrd="0" destOrd="0" presId="urn:microsoft.com/office/officeart/2005/8/layout/cycle2"/>
    <dgm:cxn modelId="{A5C20185-89DC-418E-817B-A8B3D8A675A9}" srcId="{E0CCC518-BA73-46E8-B855-7AE3AAEF0274}" destId="{5B492EC5-543C-4A04-8818-6962FEB2A00D}" srcOrd="4" destOrd="0" parTransId="{43BFC53A-D537-4D8E-B358-31B27DE05822}" sibTransId="{4286DBE3-4B6C-4791-84BE-924CF609D245}"/>
    <dgm:cxn modelId="{7778248C-FEF3-4C4E-8234-806D9D356851}" type="presOf" srcId="{F8323B27-3D4C-41A9-9A4A-FBABBC145C30}" destId="{AB8D73F8-3D06-4952-A2F1-8C542DA14FED}" srcOrd="0" destOrd="0" presId="urn:microsoft.com/office/officeart/2005/8/layout/cycle2"/>
    <dgm:cxn modelId="{0E52A48C-70ED-4977-93D7-507660139E49}" type="presOf" srcId="{50392A46-6003-4B10-865D-C651A877EF17}" destId="{C0940E92-40DA-4844-91EA-1AB95187B3F5}" srcOrd="0" destOrd="0" presId="urn:microsoft.com/office/officeart/2005/8/layout/cycle2"/>
    <dgm:cxn modelId="{484FB18C-A71C-49E5-B39A-3A023CA4E938}" type="presOf" srcId="{97378D44-A872-4CB6-A002-17166CDDE123}" destId="{B5D87805-7E5B-41C1-A963-E317D4310D22}" srcOrd="0" destOrd="0" presId="urn:microsoft.com/office/officeart/2005/8/layout/cycle2"/>
    <dgm:cxn modelId="{45A4A38F-5977-48BA-A2B9-EB88C2D9D7A4}" srcId="{E0CCC518-BA73-46E8-B855-7AE3AAEF0274}" destId="{00DE1114-AFC3-476F-855C-04603666C650}" srcOrd="1" destOrd="0" parTransId="{C83C7511-7468-4AFA-AD3F-E2154D98301F}" sibTransId="{1822829B-4632-4F30-8957-7B277502FF27}"/>
    <dgm:cxn modelId="{A9B35D9F-B8F4-4660-88B5-576F92AB2039}" srcId="{E0CCC518-BA73-46E8-B855-7AE3AAEF0274}" destId="{621A347A-EE14-46F5-AF57-896D437C67D1}" srcOrd="3" destOrd="0" parTransId="{9456BE5A-5FBB-4471-85F3-69F8DE300CBF}" sibTransId="{5C5169D4-F86A-48F9-8EE8-1788CE8DB1BB}"/>
    <dgm:cxn modelId="{501541AD-95B7-45AE-829C-21B468BB5528}" srcId="{E0CCC518-BA73-46E8-B855-7AE3AAEF0274}" destId="{D28683F1-5EBE-46B9-99CE-1C0122756CBA}" srcOrd="6" destOrd="0" parTransId="{ADD5412D-3962-40A9-8EC1-EECAEB12D4D8}" sibTransId="{24818C9D-CF4E-4E5E-A4F3-D6DC9794F4C1}"/>
    <dgm:cxn modelId="{F64019B6-0483-4DE2-90F0-B06E83444388}" type="presOf" srcId="{5C5169D4-F86A-48F9-8EE8-1788CE8DB1BB}" destId="{6AC1E5A4-AF00-4DE8-ABEA-8650AAB64F0F}" srcOrd="0" destOrd="0" presId="urn:microsoft.com/office/officeart/2005/8/layout/cycle2"/>
    <dgm:cxn modelId="{476E4BB8-0044-41C7-9704-D210D1674AD1}" type="presOf" srcId="{4286DBE3-4B6C-4791-84BE-924CF609D245}" destId="{4D6E9A2E-8184-4DD7-AB14-69744B2B6596}" srcOrd="0" destOrd="0" presId="urn:microsoft.com/office/officeart/2005/8/layout/cycle2"/>
    <dgm:cxn modelId="{AB1405BB-1797-46A2-BBBD-62229E2EDBE7}" type="presOf" srcId="{00DE1114-AFC3-476F-855C-04603666C650}" destId="{C9B3D30B-57B9-450F-A154-A5457083B307}" srcOrd="0" destOrd="0" presId="urn:microsoft.com/office/officeart/2005/8/layout/cycle2"/>
    <dgm:cxn modelId="{928000C2-BFCF-4264-A851-3FABB1FA3867}" type="presOf" srcId="{24818C9D-CF4E-4E5E-A4F3-D6DC9794F4C1}" destId="{EF43A0A9-3815-4E2E-A893-E9483297B274}" srcOrd="1" destOrd="0" presId="urn:microsoft.com/office/officeart/2005/8/layout/cycle2"/>
    <dgm:cxn modelId="{97FD08D1-4E44-401A-A121-27C837E348C4}" type="presOf" srcId="{4286DBE3-4B6C-4791-84BE-924CF609D245}" destId="{E501CC71-D571-4DE7-9FE5-3DD10E3266A5}" srcOrd="1" destOrd="0" presId="urn:microsoft.com/office/officeart/2005/8/layout/cycle2"/>
    <dgm:cxn modelId="{235876DE-A212-4689-971E-9A525B876893}" srcId="{E0CCC518-BA73-46E8-B855-7AE3AAEF0274}" destId="{84F61010-A383-40A5-B11B-AC4C53AB4D15}" srcOrd="5" destOrd="0" parTransId="{D00371D3-D8D0-4502-AD9E-C5267831C336}" sibTransId="{42B4EE0A-2BE9-42F5-B4B2-1E29E3E85310}"/>
    <dgm:cxn modelId="{AB3498E3-173B-45A4-92ED-0F151FAC75BC}" srcId="{E0CCC518-BA73-46E8-B855-7AE3AAEF0274}" destId="{D41B4185-99F5-4FA9-B595-88FAB68C6D92}" srcOrd="2" destOrd="0" parTransId="{034137CF-D87C-4991-8149-51AA085EC2FD}" sibTransId="{97378D44-A872-4CB6-A002-17166CDDE123}"/>
    <dgm:cxn modelId="{290688F2-BC1A-456F-8635-2CE9F6B33C31}" type="presOf" srcId="{E0CCC518-BA73-46E8-B855-7AE3AAEF0274}" destId="{7F5C9D3B-8A5E-4410-8119-19651B82135F}" srcOrd="0" destOrd="0" presId="urn:microsoft.com/office/officeart/2005/8/layout/cycle2"/>
    <dgm:cxn modelId="{0388A3F2-7224-471C-A3BC-7CEA023C4188}" type="presOf" srcId="{1822829B-4632-4F30-8957-7B277502FF27}" destId="{AD874A11-1987-44AC-842F-EA78591E0FE2}" srcOrd="1" destOrd="0" presId="urn:microsoft.com/office/officeart/2005/8/layout/cycle2"/>
    <dgm:cxn modelId="{FCF44EF4-AB1B-4045-AA46-D4B23CC741CA}" type="presOf" srcId="{D41B4185-99F5-4FA9-B595-88FAB68C6D92}" destId="{5B3A1A3D-A919-42D4-9B01-74F3B4451448}" srcOrd="0" destOrd="0" presId="urn:microsoft.com/office/officeart/2005/8/layout/cycle2"/>
    <dgm:cxn modelId="{B69499F8-2F29-4E0F-9EEB-DCD039E57CA7}" type="presParOf" srcId="{7F5C9D3B-8A5E-4410-8119-19651B82135F}" destId="{AB8D73F8-3D06-4952-A2F1-8C542DA14FED}" srcOrd="0" destOrd="0" presId="urn:microsoft.com/office/officeart/2005/8/layout/cycle2"/>
    <dgm:cxn modelId="{56910B0D-FA16-4907-ACF0-EA2FE2E3720E}" type="presParOf" srcId="{7F5C9D3B-8A5E-4410-8119-19651B82135F}" destId="{C0940E92-40DA-4844-91EA-1AB95187B3F5}" srcOrd="1" destOrd="0" presId="urn:microsoft.com/office/officeart/2005/8/layout/cycle2"/>
    <dgm:cxn modelId="{0D8721B0-9DEE-4FD5-B227-1EBE3A5D6027}" type="presParOf" srcId="{C0940E92-40DA-4844-91EA-1AB95187B3F5}" destId="{9478EEBE-3010-4EC4-980D-342993274C58}" srcOrd="0" destOrd="0" presId="urn:microsoft.com/office/officeart/2005/8/layout/cycle2"/>
    <dgm:cxn modelId="{CA818CEF-634D-4094-81A7-1E7EAA0E74B0}" type="presParOf" srcId="{7F5C9D3B-8A5E-4410-8119-19651B82135F}" destId="{C9B3D30B-57B9-450F-A154-A5457083B307}" srcOrd="2" destOrd="0" presId="urn:microsoft.com/office/officeart/2005/8/layout/cycle2"/>
    <dgm:cxn modelId="{97805CE5-F2EA-4122-BCCB-BB21C19C40A4}" type="presParOf" srcId="{7F5C9D3B-8A5E-4410-8119-19651B82135F}" destId="{F3AEC28C-1037-4786-B900-614529F7DF35}" srcOrd="3" destOrd="0" presId="urn:microsoft.com/office/officeart/2005/8/layout/cycle2"/>
    <dgm:cxn modelId="{C8D23067-56C2-4343-AF11-6CE69B3505F3}" type="presParOf" srcId="{F3AEC28C-1037-4786-B900-614529F7DF35}" destId="{AD874A11-1987-44AC-842F-EA78591E0FE2}" srcOrd="0" destOrd="0" presId="urn:microsoft.com/office/officeart/2005/8/layout/cycle2"/>
    <dgm:cxn modelId="{BBEC75EE-C4AA-4C58-93DE-6D40C67B6CB3}" type="presParOf" srcId="{7F5C9D3B-8A5E-4410-8119-19651B82135F}" destId="{5B3A1A3D-A919-42D4-9B01-74F3B4451448}" srcOrd="4" destOrd="0" presId="urn:microsoft.com/office/officeart/2005/8/layout/cycle2"/>
    <dgm:cxn modelId="{C1FC6D6E-A8E0-48EC-ACB3-B01DAA933FD8}" type="presParOf" srcId="{7F5C9D3B-8A5E-4410-8119-19651B82135F}" destId="{B5D87805-7E5B-41C1-A963-E317D4310D22}" srcOrd="5" destOrd="0" presId="urn:microsoft.com/office/officeart/2005/8/layout/cycle2"/>
    <dgm:cxn modelId="{2F073CC3-4969-4CDA-914E-D2A638CE77AF}" type="presParOf" srcId="{B5D87805-7E5B-41C1-A963-E317D4310D22}" destId="{62061436-F1C0-4EA0-9818-1E09ECFA9339}" srcOrd="0" destOrd="0" presId="urn:microsoft.com/office/officeart/2005/8/layout/cycle2"/>
    <dgm:cxn modelId="{929066A0-762F-4CAB-ABCF-4B6E06246D28}" type="presParOf" srcId="{7F5C9D3B-8A5E-4410-8119-19651B82135F}" destId="{3B0B3E22-49D9-44B3-BE06-810E317F844F}" srcOrd="6" destOrd="0" presId="urn:microsoft.com/office/officeart/2005/8/layout/cycle2"/>
    <dgm:cxn modelId="{FEFFD423-D8CB-43F2-B121-9E9230033C6F}" type="presParOf" srcId="{7F5C9D3B-8A5E-4410-8119-19651B82135F}" destId="{6AC1E5A4-AF00-4DE8-ABEA-8650AAB64F0F}" srcOrd="7" destOrd="0" presId="urn:microsoft.com/office/officeart/2005/8/layout/cycle2"/>
    <dgm:cxn modelId="{7C30EB35-733C-498A-ADBD-0EF255A0908B}" type="presParOf" srcId="{6AC1E5A4-AF00-4DE8-ABEA-8650AAB64F0F}" destId="{C7B9F80B-CD6E-495A-BC64-C1A9F5DF60B5}" srcOrd="0" destOrd="0" presId="urn:microsoft.com/office/officeart/2005/8/layout/cycle2"/>
    <dgm:cxn modelId="{DF1DB1E5-3E75-444D-8246-C214D40ADAEA}" type="presParOf" srcId="{7F5C9D3B-8A5E-4410-8119-19651B82135F}" destId="{A5779E4C-DAB7-423A-A891-56BBA0B948AF}" srcOrd="8" destOrd="0" presId="urn:microsoft.com/office/officeart/2005/8/layout/cycle2"/>
    <dgm:cxn modelId="{FEE876E4-FA05-4CC1-8234-E2D620A30797}" type="presParOf" srcId="{7F5C9D3B-8A5E-4410-8119-19651B82135F}" destId="{4D6E9A2E-8184-4DD7-AB14-69744B2B6596}" srcOrd="9" destOrd="0" presId="urn:microsoft.com/office/officeart/2005/8/layout/cycle2"/>
    <dgm:cxn modelId="{F174CA08-531A-4149-ACA4-E70823EE3D61}" type="presParOf" srcId="{4D6E9A2E-8184-4DD7-AB14-69744B2B6596}" destId="{E501CC71-D571-4DE7-9FE5-3DD10E3266A5}" srcOrd="0" destOrd="0" presId="urn:microsoft.com/office/officeart/2005/8/layout/cycle2"/>
    <dgm:cxn modelId="{0AFFCFBE-6362-4628-951B-3F72CA2F93D3}" type="presParOf" srcId="{7F5C9D3B-8A5E-4410-8119-19651B82135F}" destId="{9CB5902A-60E5-4A44-891F-2C465C3D9B05}" srcOrd="10" destOrd="0" presId="urn:microsoft.com/office/officeart/2005/8/layout/cycle2"/>
    <dgm:cxn modelId="{B804F81A-BB10-4E29-87E3-A90B59FD627F}" type="presParOf" srcId="{7F5C9D3B-8A5E-4410-8119-19651B82135F}" destId="{33748EB1-018D-4F50-AA36-F1BC8EFFE274}" srcOrd="11" destOrd="0" presId="urn:microsoft.com/office/officeart/2005/8/layout/cycle2"/>
    <dgm:cxn modelId="{49AD0052-54B8-43A5-A72F-E96B9693C868}" type="presParOf" srcId="{33748EB1-018D-4F50-AA36-F1BC8EFFE274}" destId="{2C5760E3-7B9C-4351-A724-BB39F03FA6AA}" srcOrd="0" destOrd="0" presId="urn:microsoft.com/office/officeart/2005/8/layout/cycle2"/>
    <dgm:cxn modelId="{7291F1FE-3132-4FB0-9BBE-788B827A17ED}" type="presParOf" srcId="{7F5C9D3B-8A5E-4410-8119-19651B82135F}" destId="{5615DE5A-B4E5-4AD7-8D94-D50C6BCFE027}" srcOrd="12" destOrd="0" presId="urn:microsoft.com/office/officeart/2005/8/layout/cycle2"/>
    <dgm:cxn modelId="{11CAF7C6-B639-4F13-A2E3-2411920724AF}" type="presParOf" srcId="{7F5C9D3B-8A5E-4410-8119-19651B82135F}" destId="{B8253130-9B39-4C70-A43E-C7310EF274A7}" srcOrd="13" destOrd="0" presId="urn:microsoft.com/office/officeart/2005/8/layout/cycle2"/>
    <dgm:cxn modelId="{ECAD84BB-0B65-4A48-B1E1-60D68FB63367}" type="presParOf" srcId="{B8253130-9B39-4C70-A43E-C7310EF274A7}" destId="{EF43A0A9-3815-4E2E-A893-E9483297B27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4C1B78-2433-4EB1-BA70-C0B4C792002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2F53C90-77DE-439C-B2C3-ABE065419ED8}">
      <dgm:prSet phldrT="[Testo]" custT="1"/>
      <dgm:spPr/>
      <dgm:t>
        <a:bodyPr/>
        <a:lstStyle/>
        <a:p>
          <a:r>
            <a:rPr lang="it-IT" sz="1200" dirty="0"/>
            <a:t>Definizione strategie nel piano strategico</a:t>
          </a:r>
        </a:p>
      </dgm:t>
    </dgm:pt>
    <dgm:pt modelId="{5FDD7EC7-55F5-4235-BFFB-98F10E6254C8}" type="parTrans" cxnId="{C38BE9AB-893C-42FF-9AD4-2F161364A0B1}">
      <dgm:prSet/>
      <dgm:spPr/>
      <dgm:t>
        <a:bodyPr/>
        <a:lstStyle/>
        <a:p>
          <a:endParaRPr lang="it-IT"/>
        </a:p>
      </dgm:t>
    </dgm:pt>
    <dgm:pt modelId="{EAC6FAB1-79F1-4F76-AB0C-E4B838B1D533}" type="sibTrans" cxnId="{C38BE9AB-893C-42FF-9AD4-2F161364A0B1}">
      <dgm:prSet/>
      <dgm:spPr/>
      <dgm:t>
        <a:bodyPr/>
        <a:lstStyle/>
        <a:p>
          <a:endParaRPr lang="it-IT"/>
        </a:p>
      </dgm:t>
    </dgm:pt>
    <dgm:pt modelId="{D3A4CFD8-6F64-4A42-A63E-804C915683C5}">
      <dgm:prSet phldrT="[Testo]" custT="1"/>
      <dgm:spPr/>
      <dgm:t>
        <a:bodyPr/>
        <a:lstStyle/>
        <a:p>
          <a:r>
            <a:rPr lang="it-IT" sz="1200" dirty="0"/>
            <a:t>Attuazione monitoraggio</a:t>
          </a:r>
        </a:p>
      </dgm:t>
    </dgm:pt>
    <dgm:pt modelId="{6F1A1B41-3FA3-4795-8466-79BD2ACDAD5C}" type="parTrans" cxnId="{2E2FED1F-EED7-494E-BB25-BB5855B2BDFD}">
      <dgm:prSet/>
      <dgm:spPr/>
      <dgm:t>
        <a:bodyPr/>
        <a:lstStyle/>
        <a:p>
          <a:endParaRPr lang="it-IT"/>
        </a:p>
      </dgm:t>
    </dgm:pt>
    <dgm:pt modelId="{994B9177-0F18-41E7-9436-8FC8A7D90927}" type="sibTrans" cxnId="{2E2FED1F-EED7-494E-BB25-BB5855B2BDFD}">
      <dgm:prSet/>
      <dgm:spPr/>
      <dgm:t>
        <a:bodyPr/>
        <a:lstStyle/>
        <a:p>
          <a:endParaRPr lang="it-IT"/>
        </a:p>
      </dgm:t>
    </dgm:pt>
    <dgm:pt modelId="{DB858320-2A4A-40BB-BAAE-AF50793D4606}">
      <dgm:prSet phldrT="[Testo]" custT="1"/>
      <dgm:spPr/>
      <dgm:t>
        <a:bodyPr/>
        <a:lstStyle/>
        <a:p>
          <a:r>
            <a:rPr lang="it-IT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Aggiornamento piano strategico</a:t>
          </a:r>
        </a:p>
      </dgm:t>
    </dgm:pt>
    <dgm:pt modelId="{1BCED049-3B62-4FED-9F80-95802A7C802F}" type="parTrans" cxnId="{1263C8A2-05CE-4104-8293-0579BF4D9BC1}">
      <dgm:prSet/>
      <dgm:spPr/>
      <dgm:t>
        <a:bodyPr/>
        <a:lstStyle/>
        <a:p>
          <a:endParaRPr lang="it-IT"/>
        </a:p>
      </dgm:t>
    </dgm:pt>
    <dgm:pt modelId="{8947641E-914B-4094-8359-DFBAE750C3F9}" type="sibTrans" cxnId="{1263C8A2-05CE-4104-8293-0579BF4D9BC1}">
      <dgm:prSet/>
      <dgm:spPr/>
      <dgm:t>
        <a:bodyPr/>
        <a:lstStyle/>
        <a:p>
          <a:endParaRPr lang="it-IT"/>
        </a:p>
      </dgm:t>
    </dgm:pt>
    <dgm:pt modelId="{58030121-1C76-4B3A-BB87-92B452BE0A5E}" type="pres">
      <dgm:prSet presAssocID="{E24C1B78-2433-4EB1-BA70-C0B4C792002E}" presName="CompostProcess" presStyleCnt="0">
        <dgm:presLayoutVars>
          <dgm:dir/>
          <dgm:resizeHandles val="exact"/>
        </dgm:presLayoutVars>
      </dgm:prSet>
      <dgm:spPr/>
    </dgm:pt>
    <dgm:pt modelId="{1226C2B1-2E52-454A-B28D-671BE6526145}" type="pres">
      <dgm:prSet presAssocID="{E24C1B78-2433-4EB1-BA70-C0B4C792002E}" presName="arrow" presStyleLbl="bgShp" presStyleIdx="0" presStyleCnt="1" custLinFactNeighborY="4994"/>
      <dgm:spPr/>
    </dgm:pt>
    <dgm:pt modelId="{0DAFA2AE-A18D-401D-8E1C-F0E6D386506B}" type="pres">
      <dgm:prSet presAssocID="{E24C1B78-2433-4EB1-BA70-C0B4C792002E}" presName="linearProcess" presStyleCnt="0"/>
      <dgm:spPr/>
    </dgm:pt>
    <dgm:pt modelId="{29605293-7522-4E86-99BE-3B6F1FFD4864}" type="pres">
      <dgm:prSet presAssocID="{C2F53C90-77DE-439C-B2C3-ABE065419ED8}" presName="textNode" presStyleLbl="node1" presStyleIdx="0" presStyleCnt="3" custLinFactNeighborY="-4108">
        <dgm:presLayoutVars>
          <dgm:bulletEnabled val="1"/>
        </dgm:presLayoutVars>
      </dgm:prSet>
      <dgm:spPr/>
    </dgm:pt>
    <dgm:pt modelId="{23596189-8EB2-4EDC-91BC-B5860E0A9478}" type="pres">
      <dgm:prSet presAssocID="{EAC6FAB1-79F1-4F76-AB0C-E4B838B1D533}" presName="sibTrans" presStyleCnt="0"/>
      <dgm:spPr/>
    </dgm:pt>
    <dgm:pt modelId="{2C15BAD2-A4A8-4B08-B599-D95C77877387}" type="pres">
      <dgm:prSet presAssocID="{D3A4CFD8-6F64-4A42-A63E-804C915683C5}" presName="textNode" presStyleLbl="node1" presStyleIdx="1" presStyleCnt="3" custLinFactNeighborX="-1421" custLinFactNeighborY="-4108">
        <dgm:presLayoutVars>
          <dgm:bulletEnabled val="1"/>
        </dgm:presLayoutVars>
      </dgm:prSet>
      <dgm:spPr/>
    </dgm:pt>
    <dgm:pt modelId="{CE92E5C8-0539-4083-B13F-0EAE0DC03459}" type="pres">
      <dgm:prSet presAssocID="{994B9177-0F18-41E7-9436-8FC8A7D90927}" presName="sibTrans" presStyleCnt="0"/>
      <dgm:spPr/>
    </dgm:pt>
    <dgm:pt modelId="{33EDA162-CC38-4C88-98A0-5647C0AA2E2F}" type="pres">
      <dgm:prSet presAssocID="{DB858320-2A4A-40BB-BAAE-AF50793D4606}" presName="textNode" presStyleLbl="node1" presStyleIdx="2" presStyleCnt="3" custLinFactNeighborX="0" custLinFactNeighborY="-3365">
        <dgm:presLayoutVars>
          <dgm:bulletEnabled val="1"/>
        </dgm:presLayoutVars>
      </dgm:prSet>
      <dgm:spPr/>
    </dgm:pt>
  </dgm:ptLst>
  <dgm:cxnLst>
    <dgm:cxn modelId="{2E2FED1F-EED7-494E-BB25-BB5855B2BDFD}" srcId="{E24C1B78-2433-4EB1-BA70-C0B4C792002E}" destId="{D3A4CFD8-6F64-4A42-A63E-804C915683C5}" srcOrd="1" destOrd="0" parTransId="{6F1A1B41-3FA3-4795-8466-79BD2ACDAD5C}" sibTransId="{994B9177-0F18-41E7-9436-8FC8A7D90927}"/>
    <dgm:cxn modelId="{1C58A068-170C-4BFC-8A35-8EA9755AB4C3}" type="presOf" srcId="{DB858320-2A4A-40BB-BAAE-AF50793D4606}" destId="{33EDA162-CC38-4C88-98A0-5647C0AA2E2F}" srcOrd="0" destOrd="0" presId="urn:microsoft.com/office/officeart/2005/8/layout/hProcess9"/>
    <dgm:cxn modelId="{0BCFA494-D63B-4F93-BAD6-C7E8B6C2B9D5}" type="presOf" srcId="{C2F53C90-77DE-439C-B2C3-ABE065419ED8}" destId="{29605293-7522-4E86-99BE-3B6F1FFD4864}" srcOrd="0" destOrd="0" presId="urn:microsoft.com/office/officeart/2005/8/layout/hProcess9"/>
    <dgm:cxn modelId="{1263C8A2-05CE-4104-8293-0579BF4D9BC1}" srcId="{E24C1B78-2433-4EB1-BA70-C0B4C792002E}" destId="{DB858320-2A4A-40BB-BAAE-AF50793D4606}" srcOrd="2" destOrd="0" parTransId="{1BCED049-3B62-4FED-9F80-95802A7C802F}" sibTransId="{8947641E-914B-4094-8359-DFBAE750C3F9}"/>
    <dgm:cxn modelId="{C38BE9AB-893C-42FF-9AD4-2F161364A0B1}" srcId="{E24C1B78-2433-4EB1-BA70-C0B4C792002E}" destId="{C2F53C90-77DE-439C-B2C3-ABE065419ED8}" srcOrd="0" destOrd="0" parTransId="{5FDD7EC7-55F5-4235-BFFB-98F10E6254C8}" sibTransId="{EAC6FAB1-79F1-4F76-AB0C-E4B838B1D533}"/>
    <dgm:cxn modelId="{627917D4-5F37-4C33-9CDA-8B34C9DB252A}" type="presOf" srcId="{E24C1B78-2433-4EB1-BA70-C0B4C792002E}" destId="{58030121-1C76-4B3A-BB87-92B452BE0A5E}" srcOrd="0" destOrd="0" presId="urn:microsoft.com/office/officeart/2005/8/layout/hProcess9"/>
    <dgm:cxn modelId="{21FE90D9-32DC-4FCC-BB86-0269C93BE9F3}" type="presOf" srcId="{D3A4CFD8-6F64-4A42-A63E-804C915683C5}" destId="{2C15BAD2-A4A8-4B08-B599-D95C77877387}" srcOrd="0" destOrd="0" presId="urn:microsoft.com/office/officeart/2005/8/layout/hProcess9"/>
    <dgm:cxn modelId="{AA82ACCE-EF8A-4F38-983F-B0B6BCA47378}" type="presParOf" srcId="{58030121-1C76-4B3A-BB87-92B452BE0A5E}" destId="{1226C2B1-2E52-454A-B28D-671BE6526145}" srcOrd="0" destOrd="0" presId="urn:microsoft.com/office/officeart/2005/8/layout/hProcess9"/>
    <dgm:cxn modelId="{7B6144AF-39DD-4B12-9617-9F34DFD990E1}" type="presParOf" srcId="{58030121-1C76-4B3A-BB87-92B452BE0A5E}" destId="{0DAFA2AE-A18D-401D-8E1C-F0E6D386506B}" srcOrd="1" destOrd="0" presId="urn:microsoft.com/office/officeart/2005/8/layout/hProcess9"/>
    <dgm:cxn modelId="{2C0BE6E2-493A-4285-ADD2-44A52159D54E}" type="presParOf" srcId="{0DAFA2AE-A18D-401D-8E1C-F0E6D386506B}" destId="{29605293-7522-4E86-99BE-3B6F1FFD4864}" srcOrd="0" destOrd="0" presId="urn:microsoft.com/office/officeart/2005/8/layout/hProcess9"/>
    <dgm:cxn modelId="{68A88CE9-2805-4681-AD24-31813976C881}" type="presParOf" srcId="{0DAFA2AE-A18D-401D-8E1C-F0E6D386506B}" destId="{23596189-8EB2-4EDC-91BC-B5860E0A9478}" srcOrd="1" destOrd="0" presId="urn:microsoft.com/office/officeart/2005/8/layout/hProcess9"/>
    <dgm:cxn modelId="{B6AC2959-405A-4F11-A67B-44D133D0B4E5}" type="presParOf" srcId="{0DAFA2AE-A18D-401D-8E1C-F0E6D386506B}" destId="{2C15BAD2-A4A8-4B08-B599-D95C77877387}" srcOrd="2" destOrd="0" presId="urn:microsoft.com/office/officeart/2005/8/layout/hProcess9"/>
    <dgm:cxn modelId="{67609EC8-E76C-48AB-80F6-DD030F327AEC}" type="presParOf" srcId="{0DAFA2AE-A18D-401D-8E1C-F0E6D386506B}" destId="{CE92E5C8-0539-4083-B13F-0EAE0DC03459}" srcOrd="3" destOrd="0" presId="urn:microsoft.com/office/officeart/2005/8/layout/hProcess9"/>
    <dgm:cxn modelId="{0C1D9623-7F74-4345-B992-0AD4136FC874}" type="presParOf" srcId="{0DAFA2AE-A18D-401D-8E1C-F0E6D386506B}" destId="{33EDA162-CC38-4C88-98A0-5647C0AA2E2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34B7E-A578-44AE-9EA0-93863E298BD9}">
      <dsp:nvSpPr>
        <dsp:cNvPr id="0" name=""/>
        <dsp:cNvSpPr/>
      </dsp:nvSpPr>
      <dsp:spPr>
        <a:xfrm>
          <a:off x="1125854" y="0"/>
          <a:ext cx="12759690" cy="616885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BEE91-4833-4AC7-B63E-39FCCA0702BA}">
      <dsp:nvSpPr>
        <dsp:cNvPr id="0" name=""/>
        <dsp:cNvSpPr/>
      </dsp:nvSpPr>
      <dsp:spPr>
        <a:xfrm>
          <a:off x="7513" y="1850657"/>
          <a:ext cx="3613584" cy="2467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La strategia dell’UE per la parità di genere 2020-2025 tiene fede all’impegno della Commissione Von </a:t>
          </a:r>
          <a:r>
            <a:rPr lang="it-IT" sz="1800" kern="1200" dirty="0" err="1"/>
            <a:t>Der</a:t>
          </a:r>
          <a:r>
            <a:rPr lang="it-IT" sz="1800" kern="1200" dirty="0"/>
            <a:t> Leyen per un’Unione dell’uguaglianza. Presenta gli obiettivi strategici e le azioni volte a compiere progressi significativi entro il 2025</a:t>
          </a:r>
        </a:p>
      </dsp:txBody>
      <dsp:txXfrm>
        <a:off x="127969" y="1971113"/>
        <a:ext cx="3372672" cy="2226631"/>
      </dsp:txXfrm>
    </dsp:sp>
    <dsp:sp modelId="{00C13828-3623-4BBB-B681-1E9DFB703BEC}">
      <dsp:nvSpPr>
        <dsp:cNvPr id="0" name=""/>
        <dsp:cNvSpPr/>
      </dsp:nvSpPr>
      <dsp:spPr>
        <a:xfrm>
          <a:off x="3801776" y="1850657"/>
          <a:ext cx="3613584" cy="2467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La Commissione Europea prevede che le Istituzioni pubbliche che vogliono accedere ai finanziamenti dei programmi europei quali Horizon Europe e PNRR debbano dotarsi del Gender Equality Plan (GEP)</a:t>
          </a:r>
        </a:p>
      </dsp:txBody>
      <dsp:txXfrm>
        <a:off x="3922232" y="1971113"/>
        <a:ext cx="3372672" cy="2226631"/>
      </dsp:txXfrm>
    </dsp:sp>
    <dsp:sp modelId="{C6D26F48-A6C1-4762-81EF-55F475807619}">
      <dsp:nvSpPr>
        <dsp:cNvPr id="0" name=""/>
        <dsp:cNvSpPr/>
      </dsp:nvSpPr>
      <dsp:spPr>
        <a:xfrm>
          <a:off x="7596039" y="1850657"/>
          <a:ext cx="3613584" cy="2467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 settembre 2021 la Commissione Europea emana le linee guida sul GEP</a:t>
          </a:r>
        </a:p>
      </dsp:txBody>
      <dsp:txXfrm>
        <a:off x="7716495" y="1971113"/>
        <a:ext cx="3372672" cy="2226631"/>
      </dsp:txXfrm>
    </dsp:sp>
    <dsp:sp modelId="{081F0315-C866-4583-BB83-9FF6610B2432}">
      <dsp:nvSpPr>
        <dsp:cNvPr id="0" name=""/>
        <dsp:cNvSpPr/>
      </dsp:nvSpPr>
      <dsp:spPr>
        <a:xfrm>
          <a:off x="11390302" y="1850657"/>
          <a:ext cx="3613584" cy="2467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 ottobre del 2022 il Dipartimento  per la Funzione Pubblica e il Dipartimento per le pari opportunità emanano le  Linee guida per la parità di genere nell’organizzazione e gestione del rapporto di lavoro con le pubbliche amministrazione</a:t>
          </a:r>
        </a:p>
      </dsp:txBody>
      <dsp:txXfrm>
        <a:off x="11510758" y="1971113"/>
        <a:ext cx="3372672" cy="2226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5F871-FC00-451E-ABE2-3AA3CFFA7FD8}">
      <dsp:nvSpPr>
        <dsp:cNvPr id="0" name=""/>
        <dsp:cNvSpPr/>
      </dsp:nvSpPr>
      <dsp:spPr>
        <a:xfrm>
          <a:off x="0" y="2818580"/>
          <a:ext cx="12192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6E942-BDF6-4655-BB02-10CF0B571A01}">
      <dsp:nvSpPr>
        <dsp:cNvPr id="0" name=""/>
        <dsp:cNvSpPr/>
      </dsp:nvSpPr>
      <dsp:spPr>
        <a:xfrm>
          <a:off x="609600" y="2567660"/>
          <a:ext cx="85344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Conciliazione lavoro vita privata e cultura aziendale inclusiva</a:t>
          </a:r>
        </a:p>
      </dsp:txBody>
      <dsp:txXfrm>
        <a:off x="634098" y="2592158"/>
        <a:ext cx="8485404" cy="452844"/>
      </dsp:txXfrm>
    </dsp:sp>
    <dsp:sp modelId="{0213D3DC-A502-4629-8445-E6F7E443282D}">
      <dsp:nvSpPr>
        <dsp:cNvPr id="0" name=""/>
        <dsp:cNvSpPr/>
      </dsp:nvSpPr>
      <dsp:spPr>
        <a:xfrm>
          <a:off x="0" y="3589700"/>
          <a:ext cx="12192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A922F-3B46-495F-AFC5-BA18F4FE130B}">
      <dsp:nvSpPr>
        <dsp:cNvPr id="0" name=""/>
        <dsp:cNvSpPr/>
      </dsp:nvSpPr>
      <dsp:spPr>
        <a:xfrm>
          <a:off x="609600" y="3338780"/>
          <a:ext cx="85344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Parità di genere nella leadership e nei processi decisionali dell’organizzazione</a:t>
          </a:r>
        </a:p>
      </dsp:txBody>
      <dsp:txXfrm>
        <a:off x="634098" y="3363278"/>
        <a:ext cx="8485404" cy="452844"/>
      </dsp:txXfrm>
    </dsp:sp>
    <dsp:sp modelId="{99E20CC6-06D8-461E-A0FF-50EDBC69A0F2}">
      <dsp:nvSpPr>
        <dsp:cNvPr id="0" name=""/>
        <dsp:cNvSpPr/>
      </dsp:nvSpPr>
      <dsp:spPr>
        <a:xfrm>
          <a:off x="0" y="4360820"/>
          <a:ext cx="12192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9FAD9-8DE4-4616-AA2A-D790D6BF326C}">
      <dsp:nvSpPr>
        <dsp:cNvPr id="0" name=""/>
        <dsp:cNvSpPr/>
      </dsp:nvSpPr>
      <dsp:spPr>
        <a:xfrm>
          <a:off x="609600" y="4109900"/>
          <a:ext cx="85344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Parità di genere nei processi di reclutamento delle risorse e nell’avanzamento di carriera</a:t>
          </a:r>
        </a:p>
      </dsp:txBody>
      <dsp:txXfrm>
        <a:off x="634098" y="4134398"/>
        <a:ext cx="8485404" cy="452844"/>
      </dsp:txXfrm>
    </dsp:sp>
    <dsp:sp modelId="{908D380B-184F-4840-91FF-1892B8387921}">
      <dsp:nvSpPr>
        <dsp:cNvPr id="0" name=""/>
        <dsp:cNvSpPr/>
      </dsp:nvSpPr>
      <dsp:spPr>
        <a:xfrm>
          <a:off x="0" y="5131939"/>
          <a:ext cx="12192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9FF55-138C-48C3-B998-0606459091AF}">
      <dsp:nvSpPr>
        <dsp:cNvPr id="0" name=""/>
        <dsp:cNvSpPr/>
      </dsp:nvSpPr>
      <dsp:spPr>
        <a:xfrm>
          <a:off x="609600" y="4881020"/>
          <a:ext cx="85344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 Misure  contro la violenza di genere sul luogo di lavoro</a:t>
          </a:r>
        </a:p>
      </dsp:txBody>
      <dsp:txXfrm>
        <a:off x="634098" y="4905518"/>
        <a:ext cx="8485404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081DB-B3F3-40EB-B437-C023D16B2CE7}">
      <dsp:nvSpPr>
        <dsp:cNvPr id="0" name=""/>
        <dsp:cNvSpPr/>
      </dsp:nvSpPr>
      <dsp:spPr>
        <a:xfrm>
          <a:off x="-4351162" y="-667439"/>
          <a:ext cx="5183943" cy="5183943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1EDAD-5C08-404E-9928-EF6536208C44}">
      <dsp:nvSpPr>
        <dsp:cNvPr id="0" name=""/>
        <dsp:cNvSpPr/>
      </dsp:nvSpPr>
      <dsp:spPr>
        <a:xfrm>
          <a:off x="535575" y="384906"/>
          <a:ext cx="9731696" cy="769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03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600" kern="1200" dirty="0"/>
            <a:t>ottenere un riconoscimento formale e valido anche a livello internazionale dell’impegno dell’organizzazione in un certo ambito</a:t>
          </a:r>
        </a:p>
      </dsp:txBody>
      <dsp:txXfrm>
        <a:off x="535575" y="384906"/>
        <a:ext cx="9731696" cy="769813"/>
      </dsp:txXfrm>
    </dsp:sp>
    <dsp:sp modelId="{A6D127C6-80A4-45D6-95DD-93A4F418CE62}">
      <dsp:nvSpPr>
        <dsp:cNvPr id="0" name=""/>
        <dsp:cNvSpPr/>
      </dsp:nvSpPr>
      <dsp:spPr>
        <a:xfrm>
          <a:off x="54442" y="288679"/>
          <a:ext cx="962266" cy="962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EFF6F-0E65-460B-B40F-2985922F8FD5}">
      <dsp:nvSpPr>
        <dsp:cNvPr id="0" name=""/>
        <dsp:cNvSpPr/>
      </dsp:nvSpPr>
      <dsp:spPr>
        <a:xfrm>
          <a:off x="815402" y="1539626"/>
          <a:ext cx="9451869" cy="769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03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incrementare la credibilità dell’organizzazione e migliorarne l’immagine agli occhi degli stakeholder esterni</a:t>
          </a:r>
        </a:p>
      </dsp:txBody>
      <dsp:txXfrm>
        <a:off x="815402" y="1539626"/>
        <a:ext cx="9451869" cy="769813"/>
      </dsp:txXfrm>
    </dsp:sp>
    <dsp:sp modelId="{930CA1BC-B4F4-42A0-8962-A700DE5410D1}">
      <dsp:nvSpPr>
        <dsp:cNvPr id="0" name=""/>
        <dsp:cNvSpPr/>
      </dsp:nvSpPr>
      <dsp:spPr>
        <a:xfrm>
          <a:off x="334269" y="1443399"/>
          <a:ext cx="962266" cy="962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05BE3-6E0F-48B1-AAF9-73F3E20BB5CA}">
      <dsp:nvSpPr>
        <dsp:cNvPr id="0" name=""/>
        <dsp:cNvSpPr/>
      </dsp:nvSpPr>
      <dsp:spPr>
        <a:xfrm>
          <a:off x="535575" y="2694345"/>
          <a:ext cx="9731696" cy="769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03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coinvolgere gli stakeholder interni nel miglioramento dei processi attivi nell’ambito in cui lavorano, sensibilizzandoli verso un maggiore impegno e generando in loro soddisfazione, con conseguente miglioramento del clima organizzativo</a:t>
          </a:r>
          <a:endParaRPr lang="it-IT" sz="1600" kern="1200" dirty="0"/>
        </a:p>
      </dsp:txBody>
      <dsp:txXfrm>
        <a:off x="535575" y="2694345"/>
        <a:ext cx="9731696" cy="769813"/>
      </dsp:txXfrm>
    </dsp:sp>
    <dsp:sp modelId="{630B244D-B30E-45A0-A1AA-24CC3112179D}">
      <dsp:nvSpPr>
        <dsp:cNvPr id="0" name=""/>
        <dsp:cNvSpPr/>
      </dsp:nvSpPr>
      <dsp:spPr>
        <a:xfrm>
          <a:off x="54442" y="2598118"/>
          <a:ext cx="962266" cy="962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41D56-F8B6-405F-9C41-4B2D04BD760F}">
      <dsp:nvSpPr>
        <dsp:cNvPr id="0" name=""/>
        <dsp:cNvSpPr/>
      </dsp:nvSpPr>
      <dsp:spPr>
        <a:xfrm>
          <a:off x="588897" y="0"/>
          <a:ext cx="6674171" cy="358217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DF905-E3D0-44D5-ACD3-B39A55439791}">
      <dsp:nvSpPr>
        <dsp:cNvPr id="0" name=""/>
        <dsp:cNvSpPr/>
      </dsp:nvSpPr>
      <dsp:spPr>
        <a:xfrm>
          <a:off x="3929" y="1074651"/>
          <a:ext cx="1890146" cy="1432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Domanda di certificazione</a:t>
          </a:r>
        </a:p>
      </dsp:txBody>
      <dsp:txXfrm>
        <a:off x="73876" y="1144598"/>
        <a:ext cx="1750252" cy="1292974"/>
      </dsp:txXfrm>
    </dsp:sp>
    <dsp:sp modelId="{28C4B402-0EFF-4BC1-9B8B-EB8F2769674E}">
      <dsp:nvSpPr>
        <dsp:cNvPr id="0" name=""/>
        <dsp:cNvSpPr/>
      </dsp:nvSpPr>
      <dsp:spPr>
        <a:xfrm>
          <a:off x="1988583" y="1074651"/>
          <a:ext cx="1890146" cy="1432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Apertura del piano di certificazione </a:t>
          </a:r>
        </a:p>
      </dsp:txBody>
      <dsp:txXfrm>
        <a:off x="2058530" y="1144598"/>
        <a:ext cx="1750252" cy="1292974"/>
      </dsp:txXfrm>
    </dsp:sp>
    <dsp:sp modelId="{E71A1703-B0DC-472A-AE34-83B58A92B998}">
      <dsp:nvSpPr>
        <dsp:cNvPr id="0" name=""/>
        <dsp:cNvSpPr/>
      </dsp:nvSpPr>
      <dsp:spPr>
        <a:xfrm>
          <a:off x="3973236" y="1074651"/>
          <a:ext cx="1890146" cy="1432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Audit di certificazione</a:t>
          </a:r>
        </a:p>
      </dsp:txBody>
      <dsp:txXfrm>
        <a:off x="4043183" y="1144598"/>
        <a:ext cx="1750252" cy="1292974"/>
      </dsp:txXfrm>
    </dsp:sp>
    <dsp:sp modelId="{81427D36-48B9-4CDF-A9CD-22B5FAADB495}">
      <dsp:nvSpPr>
        <dsp:cNvPr id="0" name=""/>
        <dsp:cNvSpPr/>
      </dsp:nvSpPr>
      <dsp:spPr>
        <a:xfrm>
          <a:off x="5957890" y="1074651"/>
          <a:ext cx="1890146" cy="1432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Audit di sorveglianza</a:t>
          </a:r>
        </a:p>
      </dsp:txBody>
      <dsp:txXfrm>
        <a:off x="6027837" y="1144598"/>
        <a:ext cx="1750252" cy="12929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41D56-F8B6-405F-9C41-4B2D04BD760F}">
      <dsp:nvSpPr>
        <dsp:cNvPr id="0" name=""/>
        <dsp:cNvSpPr/>
      </dsp:nvSpPr>
      <dsp:spPr>
        <a:xfrm>
          <a:off x="457199" y="0"/>
          <a:ext cx="5181600" cy="33475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DF905-E3D0-44D5-ACD3-B39A55439791}">
      <dsp:nvSpPr>
        <dsp:cNvPr id="0" name=""/>
        <dsp:cNvSpPr/>
      </dsp:nvSpPr>
      <dsp:spPr>
        <a:xfrm>
          <a:off x="3050" y="1004250"/>
          <a:ext cx="1467445" cy="1339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Tra il 2022 e il 2023, AgID ha implementato il proprio sistema di gestione per la parità di genere.</a:t>
          </a:r>
        </a:p>
      </dsp:txBody>
      <dsp:txXfrm>
        <a:off x="68415" y="1069615"/>
        <a:ext cx="1336715" cy="1208270"/>
      </dsp:txXfrm>
    </dsp:sp>
    <dsp:sp modelId="{BF96DA97-78A9-43BD-A8F6-F9D787845A06}">
      <dsp:nvSpPr>
        <dsp:cNvPr id="0" name=""/>
        <dsp:cNvSpPr/>
      </dsp:nvSpPr>
      <dsp:spPr>
        <a:xfrm>
          <a:off x="1543868" y="1004250"/>
          <a:ext cx="1467445" cy="1339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Nel 2022 AgID ha avviato l’iter per l’ottenimento della certificazione del sistema di gestione per la parità di genere secondo la norma UNI </a:t>
          </a:r>
          <a:r>
            <a:rPr lang="it-IT" sz="900" kern="1200" dirty="0" err="1"/>
            <a:t>PdR</a:t>
          </a:r>
          <a:r>
            <a:rPr lang="it-IT" sz="900" kern="1200" dirty="0"/>
            <a:t> 125:2022. </a:t>
          </a:r>
        </a:p>
      </dsp:txBody>
      <dsp:txXfrm>
        <a:off x="1609233" y="1069615"/>
        <a:ext cx="1336715" cy="1208270"/>
      </dsp:txXfrm>
    </dsp:sp>
    <dsp:sp modelId="{E71A1703-B0DC-472A-AE34-83B58A92B998}">
      <dsp:nvSpPr>
        <dsp:cNvPr id="0" name=""/>
        <dsp:cNvSpPr/>
      </dsp:nvSpPr>
      <dsp:spPr>
        <a:xfrm>
          <a:off x="3084686" y="1004250"/>
          <a:ext cx="1467445" cy="1339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Nel 2023 AgID ha ottenuto la certificazione, divenendo la </a:t>
          </a:r>
          <a:r>
            <a:rPr lang="it-IT" sz="900" b="1" kern="1200" dirty="0"/>
            <a:t>prima pubblica amministrazione italiana </a:t>
          </a:r>
          <a:r>
            <a:rPr lang="it-IT" sz="900" b="0" kern="1200" dirty="0"/>
            <a:t>a conseguire questo importante traguardo</a:t>
          </a:r>
          <a:endParaRPr lang="it-IT" sz="900" kern="1200" dirty="0"/>
        </a:p>
      </dsp:txBody>
      <dsp:txXfrm>
        <a:off x="3150051" y="1069615"/>
        <a:ext cx="1336715" cy="1208270"/>
      </dsp:txXfrm>
    </dsp:sp>
    <dsp:sp modelId="{71B99492-6C07-4A41-BD02-8D5E0D1AD12F}">
      <dsp:nvSpPr>
        <dsp:cNvPr id="0" name=""/>
        <dsp:cNvSpPr/>
      </dsp:nvSpPr>
      <dsp:spPr>
        <a:xfrm>
          <a:off x="4625503" y="1004250"/>
          <a:ext cx="1467445" cy="1339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Nel 2024, grazie al superamento con esito positivo dell’audit di sorveglianza, AgID ha mantenuto la certificazione</a:t>
          </a:r>
        </a:p>
      </dsp:txBody>
      <dsp:txXfrm>
        <a:off x="4690868" y="1069615"/>
        <a:ext cx="1336715" cy="12082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D73F8-3D06-4952-A2F1-8C542DA14FED}">
      <dsp:nvSpPr>
        <dsp:cNvPr id="0" name=""/>
        <dsp:cNvSpPr/>
      </dsp:nvSpPr>
      <dsp:spPr>
        <a:xfrm>
          <a:off x="5622703" y="1658"/>
          <a:ext cx="1327593" cy="132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/>
            <a:t>Identificazione dei punti critici</a:t>
          </a:r>
          <a:r>
            <a:rPr lang="it-IT" sz="900" kern="1200" dirty="0"/>
            <a:t> </a:t>
          </a:r>
          <a:r>
            <a:rPr lang="it-IT" sz="900" b="1" kern="1200" dirty="0"/>
            <a:t>in cui è possibile apportare miglioramenti</a:t>
          </a:r>
        </a:p>
      </dsp:txBody>
      <dsp:txXfrm>
        <a:off x="5817124" y="196079"/>
        <a:ext cx="938751" cy="938751"/>
      </dsp:txXfrm>
    </dsp:sp>
    <dsp:sp modelId="{C0940E92-40DA-4844-91EA-1AB95187B3F5}">
      <dsp:nvSpPr>
        <dsp:cNvPr id="0" name=""/>
        <dsp:cNvSpPr/>
      </dsp:nvSpPr>
      <dsp:spPr>
        <a:xfrm rot="1542857">
          <a:off x="6998833" y="869267"/>
          <a:ext cx="352183" cy="448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7004065" y="935958"/>
        <a:ext cx="246528" cy="268838"/>
      </dsp:txXfrm>
    </dsp:sp>
    <dsp:sp modelId="{C9B3D30B-57B9-450F-A154-A5457083B307}">
      <dsp:nvSpPr>
        <dsp:cNvPr id="0" name=""/>
        <dsp:cNvSpPr/>
      </dsp:nvSpPr>
      <dsp:spPr>
        <a:xfrm>
          <a:off x="7417515" y="865994"/>
          <a:ext cx="1327593" cy="132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/>
            <a:t>Impostazione di obiettivi misurabili per il miglioramento </a:t>
          </a:r>
        </a:p>
      </dsp:txBody>
      <dsp:txXfrm>
        <a:off x="7611936" y="1060415"/>
        <a:ext cx="938751" cy="938751"/>
      </dsp:txXfrm>
    </dsp:sp>
    <dsp:sp modelId="{F3AEC28C-1037-4786-B900-614529F7DF35}">
      <dsp:nvSpPr>
        <dsp:cNvPr id="0" name=""/>
        <dsp:cNvSpPr/>
      </dsp:nvSpPr>
      <dsp:spPr>
        <a:xfrm rot="4628571">
          <a:off x="8124643" y="2267115"/>
          <a:ext cx="352183" cy="448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8165715" y="2305224"/>
        <a:ext cx="246528" cy="268838"/>
      </dsp:txXfrm>
    </dsp:sp>
    <dsp:sp modelId="{5B3A1A3D-A919-42D4-9B01-74F3B4451448}">
      <dsp:nvSpPr>
        <dsp:cNvPr id="0" name=""/>
        <dsp:cNvSpPr/>
      </dsp:nvSpPr>
      <dsp:spPr>
        <a:xfrm>
          <a:off x="7860797" y="2808140"/>
          <a:ext cx="1327593" cy="132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/>
            <a:t>Raccolta di dati e monitoraggio per valutare il progresso verso gli obiettivi di miglioramento</a:t>
          </a:r>
        </a:p>
      </dsp:txBody>
      <dsp:txXfrm>
        <a:off x="8055218" y="3002561"/>
        <a:ext cx="938751" cy="938751"/>
      </dsp:txXfrm>
    </dsp:sp>
    <dsp:sp modelId="{B5D87805-7E5B-41C1-A963-E317D4310D22}">
      <dsp:nvSpPr>
        <dsp:cNvPr id="0" name=""/>
        <dsp:cNvSpPr/>
      </dsp:nvSpPr>
      <dsp:spPr>
        <a:xfrm rot="7714286">
          <a:off x="7733692" y="4018852"/>
          <a:ext cx="352183" cy="448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 rot="10800000">
        <a:off x="7819457" y="4067162"/>
        <a:ext cx="246528" cy="268838"/>
      </dsp:txXfrm>
    </dsp:sp>
    <dsp:sp modelId="{3B0B3E22-49D9-44B3-BE06-810E317F844F}">
      <dsp:nvSpPr>
        <dsp:cNvPr id="0" name=""/>
        <dsp:cNvSpPr/>
      </dsp:nvSpPr>
      <dsp:spPr>
        <a:xfrm>
          <a:off x="6618748" y="4365619"/>
          <a:ext cx="1327593" cy="132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/>
            <a:t>Analisi dei Dati</a:t>
          </a:r>
          <a:r>
            <a:rPr lang="it-IT" sz="900" kern="1200" dirty="0"/>
            <a:t> </a:t>
          </a:r>
          <a:r>
            <a:rPr lang="it-IT" sz="900" b="1" kern="1200" dirty="0"/>
            <a:t>per identificare tendenze, modelli o problemi emergenti</a:t>
          </a:r>
        </a:p>
      </dsp:txBody>
      <dsp:txXfrm>
        <a:off x="6813169" y="4560040"/>
        <a:ext cx="938751" cy="938751"/>
      </dsp:txXfrm>
    </dsp:sp>
    <dsp:sp modelId="{6AC1E5A4-AF00-4DE8-ABEA-8650AAB64F0F}">
      <dsp:nvSpPr>
        <dsp:cNvPr id="0" name=""/>
        <dsp:cNvSpPr/>
      </dsp:nvSpPr>
      <dsp:spPr>
        <a:xfrm rot="10800000">
          <a:off x="6120375" y="4805385"/>
          <a:ext cx="352183" cy="448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 rot="10800000">
        <a:off x="6226030" y="4894997"/>
        <a:ext cx="246528" cy="268838"/>
      </dsp:txXfrm>
    </dsp:sp>
    <dsp:sp modelId="{A5779E4C-DAB7-423A-A891-56BBA0B948AF}">
      <dsp:nvSpPr>
        <dsp:cNvPr id="0" name=""/>
        <dsp:cNvSpPr/>
      </dsp:nvSpPr>
      <dsp:spPr>
        <a:xfrm>
          <a:off x="4626657" y="4365619"/>
          <a:ext cx="1327593" cy="132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/>
            <a:t>Identificazione di Azioni Correttive e Preventive</a:t>
          </a:r>
          <a:r>
            <a:rPr lang="it-IT" sz="900" kern="1200" dirty="0"/>
            <a:t> </a:t>
          </a:r>
        </a:p>
      </dsp:txBody>
      <dsp:txXfrm>
        <a:off x="4821078" y="4560040"/>
        <a:ext cx="938751" cy="938751"/>
      </dsp:txXfrm>
    </dsp:sp>
    <dsp:sp modelId="{4D6E9A2E-8184-4DD7-AB14-69744B2B6596}">
      <dsp:nvSpPr>
        <dsp:cNvPr id="0" name=""/>
        <dsp:cNvSpPr/>
      </dsp:nvSpPr>
      <dsp:spPr>
        <a:xfrm rot="13885714">
          <a:off x="4499552" y="4034438"/>
          <a:ext cx="352183" cy="448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 rot="10800000">
        <a:off x="4585317" y="4165352"/>
        <a:ext cx="246528" cy="268838"/>
      </dsp:txXfrm>
    </dsp:sp>
    <dsp:sp modelId="{9CB5902A-60E5-4A44-891F-2C465C3D9B05}">
      <dsp:nvSpPr>
        <dsp:cNvPr id="0" name=""/>
        <dsp:cNvSpPr/>
      </dsp:nvSpPr>
      <dsp:spPr>
        <a:xfrm>
          <a:off x="3384609" y="2808140"/>
          <a:ext cx="1327593" cy="132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/>
            <a:t>Implementazione delle Azioni</a:t>
          </a:r>
          <a:r>
            <a:rPr lang="it-IT" sz="900" kern="1200" dirty="0"/>
            <a:t> </a:t>
          </a:r>
        </a:p>
      </dsp:txBody>
      <dsp:txXfrm>
        <a:off x="3579030" y="3002561"/>
        <a:ext cx="938751" cy="938751"/>
      </dsp:txXfrm>
    </dsp:sp>
    <dsp:sp modelId="{33748EB1-018D-4F50-AA36-F1BC8EFFE274}">
      <dsp:nvSpPr>
        <dsp:cNvPr id="0" name=""/>
        <dsp:cNvSpPr/>
      </dsp:nvSpPr>
      <dsp:spPr>
        <a:xfrm rot="16971429">
          <a:off x="4091736" y="2286550"/>
          <a:ext cx="352183" cy="448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4132808" y="2427665"/>
        <a:ext cx="246528" cy="268838"/>
      </dsp:txXfrm>
    </dsp:sp>
    <dsp:sp modelId="{5615DE5A-B4E5-4AD7-8D94-D50C6BCFE027}">
      <dsp:nvSpPr>
        <dsp:cNvPr id="0" name=""/>
        <dsp:cNvSpPr/>
      </dsp:nvSpPr>
      <dsp:spPr>
        <a:xfrm>
          <a:off x="3827891" y="865994"/>
          <a:ext cx="1327593" cy="132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/>
            <a:t>Valutazione dell'Impatto</a:t>
          </a:r>
          <a:r>
            <a:rPr lang="it-IT" sz="900" kern="1200" dirty="0"/>
            <a:t> </a:t>
          </a:r>
        </a:p>
      </dsp:txBody>
      <dsp:txXfrm>
        <a:off x="4022312" y="1060415"/>
        <a:ext cx="938751" cy="938751"/>
      </dsp:txXfrm>
    </dsp:sp>
    <dsp:sp modelId="{B8253130-9B39-4C70-A43E-C7310EF274A7}">
      <dsp:nvSpPr>
        <dsp:cNvPr id="0" name=""/>
        <dsp:cNvSpPr/>
      </dsp:nvSpPr>
      <dsp:spPr>
        <a:xfrm rot="20057143">
          <a:off x="5204021" y="877916"/>
          <a:ext cx="352183" cy="448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5209253" y="990449"/>
        <a:ext cx="246528" cy="2688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6C2B1-2E52-454A-B28D-671BE6526145}">
      <dsp:nvSpPr>
        <dsp:cNvPr id="0" name=""/>
        <dsp:cNvSpPr/>
      </dsp:nvSpPr>
      <dsp:spPr>
        <a:xfrm>
          <a:off x="662939" y="0"/>
          <a:ext cx="7513320" cy="24174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05293-7522-4E86-99BE-3B6F1FFD4864}">
      <dsp:nvSpPr>
        <dsp:cNvPr id="0" name=""/>
        <dsp:cNvSpPr/>
      </dsp:nvSpPr>
      <dsp:spPr>
        <a:xfrm>
          <a:off x="0" y="685513"/>
          <a:ext cx="2651760" cy="966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Definizione strategie nel piano strategico</a:t>
          </a:r>
        </a:p>
      </dsp:txBody>
      <dsp:txXfrm>
        <a:off x="47204" y="732717"/>
        <a:ext cx="2557352" cy="872574"/>
      </dsp:txXfrm>
    </dsp:sp>
    <dsp:sp modelId="{2C15BAD2-A4A8-4B08-B599-D95C77877387}">
      <dsp:nvSpPr>
        <dsp:cNvPr id="0" name=""/>
        <dsp:cNvSpPr/>
      </dsp:nvSpPr>
      <dsp:spPr>
        <a:xfrm>
          <a:off x="3087439" y="685513"/>
          <a:ext cx="2651760" cy="966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Attuazione monitoraggio</a:t>
          </a:r>
        </a:p>
      </dsp:txBody>
      <dsp:txXfrm>
        <a:off x="3134643" y="732717"/>
        <a:ext cx="2557352" cy="872574"/>
      </dsp:txXfrm>
    </dsp:sp>
    <dsp:sp modelId="{33EDA162-CC38-4C88-98A0-5647C0AA2E2F}">
      <dsp:nvSpPr>
        <dsp:cNvPr id="0" name=""/>
        <dsp:cNvSpPr/>
      </dsp:nvSpPr>
      <dsp:spPr>
        <a:xfrm>
          <a:off x="6187440" y="692697"/>
          <a:ext cx="2651760" cy="966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Aggiornamento piano strategico</a:t>
          </a:r>
        </a:p>
      </dsp:txBody>
      <dsp:txXfrm>
        <a:off x="6234644" y="739901"/>
        <a:ext cx="2557352" cy="872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1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1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4031" y="0"/>
            <a:ext cx="1783969" cy="273024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1028738"/>
            <a:ext cx="3349116" cy="52256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575042" y="1009650"/>
            <a:ext cx="3138170" cy="0"/>
          </a:xfrm>
          <a:custGeom>
            <a:avLst/>
            <a:gdLst/>
            <a:ahLst/>
            <a:cxnLst/>
            <a:rect l="l" t="t" r="r" b="b"/>
            <a:pathLst>
              <a:path w="3138170">
                <a:moveTo>
                  <a:pt x="0" y="0"/>
                </a:moveTo>
                <a:lnTo>
                  <a:pt x="313791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35049" y="3081149"/>
            <a:ext cx="6445884" cy="6376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571101" y="2292476"/>
            <a:ext cx="8024494" cy="7158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560" y="761237"/>
            <a:ext cx="3794759" cy="55778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575042" y="1009650"/>
            <a:ext cx="3138170" cy="0"/>
          </a:xfrm>
          <a:custGeom>
            <a:avLst/>
            <a:gdLst/>
            <a:ahLst/>
            <a:cxnLst/>
            <a:rect l="l" t="t" r="r" b="b"/>
            <a:pathLst>
              <a:path w="3138170">
                <a:moveTo>
                  <a:pt x="0" y="0"/>
                </a:moveTo>
                <a:lnTo>
                  <a:pt x="3137915" y="0"/>
                </a:lnTo>
              </a:path>
            </a:pathLst>
          </a:custGeom>
          <a:ln w="38100">
            <a:solidFill>
              <a:srgbClr val="001E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7439" y="1836166"/>
            <a:ext cx="10895330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86745" y="4021073"/>
            <a:ext cx="7851775" cy="551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160"/>
            <a:ext cx="18228718" cy="10286999"/>
            <a:chOff x="59281" y="0"/>
            <a:chExt cx="18228718" cy="10286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81" y="4063"/>
              <a:ext cx="18228718" cy="102829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6786" y="1317155"/>
              <a:ext cx="3349116" cy="5225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96541" y="0"/>
              <a:ext cx="3791457" cy="482015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40636" y="3377691"/>
              <a:ext cx="0" cy="3531870"/>
            </a:xfrm>
            <a:custGeom>
              <a:avLst/>
              <a:gdLst/>
              <a:ahLst/>
              <a:cxnLst/>
              <a:rect l="l" t="t" r="r" b="b"/>
              <a:pathLst>
                <a:path h="3531870">
                  <a:moveTo>
                    <a:pt x="0" y="0"/>
                  </a:moveTo>
                  <a:lnTo>
                    <a:pt x="0" y="353161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448179" y="8539245"/>
            <a:ext cx="875322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dirty="0">
                <a:solidFill>
                  <a:srgbClr val="FFFFFF"/>
                </a:solidFill>
                <a:latin typeface="Calibri"/>
                <a:cs typeface="Calibri"/>
              </a:rPr>
              <a:t>Giovanni Melardi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it-IT" sz="3200" dirty="0">
                <a:solidFill>
                  <a:srgbClr val="FFFFFF"/>
                </a:solidFill>
                <a:latin typeface="Calibri"/>
                <a:cs typeface="Calibri"/>
              </a:rPr>
              <a:t>Ufficio Governance strategica e controllo interno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0DA7305-42B8-DAD7-007E-565903FAADB7}"/>
              </a:ext>
            </a:extLst>
          </p:cNvPr>
          <p:cNvSpPr txBox="1"/>
          <p:nvPr/>
        </p:nvSpPr>
        <p:spPr>
          <a:xfrm>
            <a:off x="3276599" y="3377691"/>
            <a:ext cx="128777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600" b="1" dirty="0">
              <a:solidFill>
                <a:schemeClr val="bg1"/>
              </a:solidFill>
            </a:endParaRPr>
          </a:p>
          <a:p>
            <a:r>
              <a:rPr lang="it-IT" sz="4000" b="1" dirty="0">
                <a:solidFill>
                  <a:schemeClr val="bg1"/>
                </a:solidFill>
              </a:rPr>
              <a:t>Strategia per la parità di genere: Piano strategico, certificazione UNI </a:t>
            </a:r>
            <a:r>
              <a:rPr lang="it-IT" sz="4000" b="1" dirty="0" err="1">
                <a:solidFill>
                  <a:schemeClr val="bg1"/>
                </a:solidFill>
              </a:rPr>
              <a:t>PdR</a:t>
            </a:r>
            <a:r>
              <a:rPr lang="it-IT" sz="4000" b="1" dirty="0">
                <a:solidFill>
                  <a:schemeClr val="bg1"/>
                </a:solidFill>
              </a:rPr>
              <a:t> 125:2022 e attività del CUG</a:t>
            </a:r>
          </a:p>
          <a:p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720D5E5-2725-B9CA-E13D-BEC3F04034D8}"/>
              </a:ext>
            </a:extLst>
          </p:cNvPr>
          <p:cNvSpPr txBox="1"/>
          <p:nvPr/>
        </p:nvSpPr>
        <p:spPr>
          <a:xfrm>
            <a:off x="3257908" y="6317491"/>
            <a:ext cx="113596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Piano strategico per la parità di genere e sistema di gestione UNI </a:t>
            </a:r>
            <a:r>
              <a:rPr lang="it-IT" sz="3200" b="1" dirty="0" err="1">
                <a:solidFill>
                  <a:schemeClr val="bg1"/>
                </a:solidFill>
              </a:rPr>
              <a:t>PdR</a:t>
            </a:r>
            <a:r>
              <a:rPr lang="it-IT" sz="3200" b="1" dirty="0">
                <a:solidFill>
                  <a:schemeClr val="bg1"/>
                </a:solidFill>
              </a:rPr>
              <a:t> 125:2022: obiettivi e attuazione</a:t>
            </a:r>
          </a:p>
          <a:p>
            <a:pPr algn="ctr"/>
            <a:endParaRPr lang="it-IT" sz="2400" b="1" i="1" dirty="0">
              <a:solidFill>
                <a:schemeClr val="bg1"/>
              </a:solidFill>
            </a:endParaRPr>
          </a:p>
          <a:p>
            <a:pPr algn="ctr"/>
            <a:r>
              <a:rPr lang="it-IT" sz="2400" b="1" i="1" dirty="0">
                <a:solidFill>
                  <a:schemeClr val="bg1"/>
                </a:solidFill>
              </a:rPr>
              <a:t>10 luglio 2025</a:t>
            </a:r>
          </a:p>
          <a:p>
            <a:endParaRPr lang="it-IT" sz="3200" b="1" dirty="0">
              <a:solidFill>
                <a:schemeClr val="bg1"/>
              </a:solidFill>
            </a:endParaRPr>
          </a:p>
          <a:p>
            <a:endParaRPr lang="it-IT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16FA5-D41F-6AB8-C96A-EF7598EA1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785FF6AD-4D83-9926-0217-D01F435C188E}"/>
              </a:ext>
            </a:extLst>
          </p:cNvPr>
          <p:cNvGrpSpPr/>
          <p:nvPr/>
        </p:nvGrpSpPr>
        <p:grpSpPr>
          <a:xfrm>
            <a:off x="0" y="0"/>
            <a:ext cx="18281269" cy="10287000"/>
            <a:chOff x="0" y="0"/>
            <a:chExt cx="18281269" cy="10287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4D3B304C-90B4-6E67-35AC-5E6298AA877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1269" cy="102870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3222105-D793-D69C-9098-DEC46B036631}"/>
                </a:ext>
              </a:extLst>
            </p:cNvPr>
            <p:cNvSpPr/>
            <p:nvPr/>
          </p:nvSpPr>
          <p:spPr>
            <a:xfrm>
              <a:off x="472490" y="342861"/>
              <a:ext cx="17369155" cy="9464040"/>
            </a:xfrm>
            <a:custGeom>
              <a:avLst/>
              <a:gdLst/>
              <a:ahLst/>
              <a:cxnLst/>
              <a:rect l="l" t="t" r="r" b="b"/>
              <a:pathLst>
                <a:path w="17369155" h="9464040">
                  <a:moveTo>
                    <a:pt x="17368774" y="0"/>
                  </a:moveTo>
                  <a:lnTo>
                    <a:pt x="0" y="0"/>
                  </a:lnTo>
                  <a:lnTo>
                    <a:pt x="0" y="9464040"/>
                  </a:lnTo>
                  <a:lnTo>
                    <a:pt x="17368774" y="9464040"/>
                  </a:lnTo>
                  <a:lnTo>
                    <a:pt x="1736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1BB29870-8BBB-8B80-9525-89194A9A86F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1028700"/>
              <a:ext cx="3840479" cy="61722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46E2C14-4F85-B8B2-BA90-38E64CE082AF}"/>
                </a:ext>
              </a:extLst>
            </p:cNvPr>
            <p:cNvSpPr/>
            <p:nvPr/>
          </p:nvSpPr>
          <p:spPr>
            <a:xfrm>
              <a:off x="7575042" y="1009650"/>
              <a:ext cx="3138170" cy="0"/>
            </a:xfrm>
            <a:custGeom>
              <a:avLst/>
              <a:gdLst/>
              <a:ahLst/>
              <a:cxnLst/>
              <a:rect l="l" t="t" r="r" b="b"/>
              <a:pathLst>
                <a:path w="3138170">
                  <a:moveTo>
                    <a:pt x="0" y="0"/>
                  </a:moveTo>
                  <a:lnTo>
                    <a:pt x="3137915" y="0"/>
                  </a:lnTo>
                </a:path>
              </a:pathLst>
            </a:custGeom>
            <a:ln w="38100">
              <a:solidFill>
                <a:srgbClr val="001E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D06A7EFF-2DFD-F2F7-B66E-036A83275DAA}"/>
              </a:ext>
            </a:extLst>
          </p:cNvPr>
          <p:cNvSpPr txBox="1">
            <a:spLocks/>
          </p:cNvSpPr>
          <p:nvPr/>
        </p:nvSpPr>
        <p:spPr>
          <a:xfrm>
            <a:off x="4419600" y="1893942"/>
            <a:ext cx="9906000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IL PIANO STRATEGICO PER LA PARITA’ DI GENERE 2025</a:t>
            </a:r>
          </a:p>
          <a:p>
            <a:pPr marL="12700" algn="ctr">
              <a:spcBef>
                <a:spcPts val="105"/>
              </a:spcBef>
            </a:pPr>
            <a:r>
              <a:rPr lang="it-IT" sz="2800" b="1" i="1" spc="-10" dirty="0">
                <a:solidFill>
                  <a:schemeClr val="accent1">
                    <a:lumMod val="75000"/>
                  </a:schemeClr>
                </a:solidFill>
              </a:rPr>
              <a:t>Piano obiettivi e indicatori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21E1883-DA3E-42D3-D5F0-5DB228921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734" y="3029309"/>
            <a:ext cx="6801799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0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56A35-BBAA-3A89-32E5-DCF109E10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88802575-E090-02A5-2540-677528EE597D}"/>
              </a:ext>
            </a:extLst>
          </p:cNvPr>
          <p:cNvGrpSpPr/>
          <p:nvPr/>
        </p:nvGrpSpPr>
        <p:grpSpPr>
          <a:xfrm>
            <a:off x="0" y="0"/>
            <a:ext cx="18281269" cy="10287000"/>
            <a:chOff x="0" y="0"/>
            <a:chExt cx="18281269" cy="10287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CEA2BCB1-3644-A458-2F68-F81F58C7B3A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1269" cy="102870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C2C6894-F3BC-9028-FE02-9F80A2790E0C}"/>
                </a:ext>
              </a:extLst>
            </p:cNvPr>
            <p:cNvSpPr/>
            <p:nvPr/>
          </p:nvSpPr>
          <p:spPr>
            <a:xfrm>
              <a:off x="472490" y="342861"/>
              <a:ext cx="17369155" cy="9464040"/>
            </a:xfrm>
            <a:custGeom>
              <a:avLst/>
              <a:gdLst/>
              <a:ahLst/>
              <a:cxnLst/>
              <a:rect l="l" t="t" r="r" b="b"/>
              <a:pathLst>
                <a:path w="17369155" h="9464040">
                  <a:moveTo>
                    <a:pt x="17368774" y="0"/>
                  </a:moveTo>
                  <a:lnTo>
                    <a:pt x="0" y="0"/>
                  </a:lnTo>
                  <a:lnTo>
                    <a:pt x="0" y="9464040"/>
                  </a:lnTo>
                  <a:lnTo>
                    <a:pt x="17368774" y="9464040"/>
                  </a:lnTo>
                  <a:lnTo>
                    <a:pt x="1736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98996CFD-BD46-0C70-DDB3-2F4AA435CF2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1028700"/>
              <a:ext cx="3840479" cy="61722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A9E0033-A4B6-B814-5675-3FDDD7E83AA5}"/>
                </a:ext>
              </a:extLst>
            </p:cNvPr>
            <p:cNvSpPr/>
            <p:nvPr/>
          </p:nvSpPr>
          <p:spPr>
            <a:xfrm>
              <a:off x="7575042" y="1009650"/>
              <a:ext cx="3138170" cy="0"/>
            </a:xfrm>
            <a:custGeom>
              <a:avLst/>
              <a:gdLst/>
              <a:ahLst/>
              <a:cxnLst/>
              <a:rect l="l" t="t" r="r" b="b"/>
              <a:pathLst>
                <a:path w="3138170">
                  <a:moveTo>
                    <a:pt x="0" y="0"/>
                  </a:moveTo>
                  <a:lnTo>
                    <a:pt x="3137915" y="0"/>
                  </a:lnTo>
                </a:path>
              </a:pathLst>
            </a:custGeom>
            <a:ln w="38100">
              <a:solidFill>
                <a:srgbClr val="001E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CA066010-C7CE-719C-CF4E-48054054FD1B}"/>
              </a:ext>
            </a:extLst>
          </p:cNvPr>
          <p:cNvSpPr txBox="1">
            <a:spLocks/>
          </p:cNvSpPr>
          <p:nvPr/>
        </p:nvSpPr>
        <p:spPr>
          <a:xfrm>
            <a:off x="4419600" y="1893942"/>
            <a:ext cx="99060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it-IT" sz="2800" b="1" spc="-10" dirty="0">
                <a:solidFill>
                  <a:schemeClr val="accent1">
                    <a:lumMod val="75000"/>
                  </a:schemeClr>
                </a:solidFill>
              </a:rPr>
              <a:t>CERTIFICAZIONE UNI </a:t>
            </a:r>
            <a:r>
              <a:rPr lang="it-IT" sz="2800" b="1" spc="-10" dirty="0" err="1">
                <a:solidFill>
                  <a:schemeClr val="accent1">
                    <a:lumMod val="75000"/>
                  </a:schemeClr>
                </a:solidFill>
              </a:rPr>
              <a:t>PdR</a:t>
            </a:r>
            <a:r>
              <a:rPr lang="it-IT" sz="2800" b="1" spc="-10" dirty="0">
                <a:solidFill>
                  <a:schemeClr val="accent1">
                    <a:lumMod val="75000"/>
                  </a:schemeClr>
                </a:solidFill>
              </a:rPr>
              <a:t> 125:2022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EE49A5-D3C6-6B05-CBF0-5E4719EC586A}"/>
              </a:ext>
            </a:extLst>
          </p:cNvPr>
          <p:cNvSpPr txBox="1"/>
          <p:nvPr/>
        </p:nvSpPr>
        <p:spPr>
          <a:xfrm>
            <a:off x="4419600" y="2560732"/>
            <a:ext cx="9144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+mn-lt"/>
              </a:rPr>
              <a:t>La certificazione assicura che il sistema di gestione implementato dall’organizzazione sia conforme allo standard di riferimento vigente (nel caso della certificazione per la parità di genere, alla norma ISO UNI </a:t>
            </a:r>
            <a:r>
              <a:rPr lang="it-IT" sz="2000" dirty="0" err="1">
                <a:latin typeface="+mn-lt"/>
              </a:rPr>
              <a:t>PdR</a:t>
            </a:r>
            <a:r>
              <a:rPr lang="it-IT" sz="2000" dirty="0">
                <a:latin typeface="+mn-lt"/>
              </a:rPr>
              <a:t> 125:2022). Conseguire la certificazione del sistema significa:</a:t>
            </a:r>
          </a:p>
          <a:p>
            <a:pPr algn="just"/>
            <a:endParaRPr lang="it-IT" dirty="0"/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6443435F-BC73-97AD-4748-6E85440311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898511"/>
              </p:ext>
            </p:extLst>
          </p:nvPr>
        </p:nvGraphicFramePr>
        <p:xfrm>
          <a:off x="3810000" y="4201298"/>
          <a:ext cx="10319064" cy="3849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6336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2FF2-EB96-5F1C-7AF4-6B44045B8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7DDDFD77-77CB-6BF7-5D8E-96B06DE1C9C5}"/>
              </a:ext>
            </a:extLst>
          </p:cNvPr>
          <p:cNvGrpSpPr/>
          <p:nvPr/>
        </p:nvGrpSpPr>
        <p:grpSpPr>
          <a:xfrm>
            <a:off x="0" y="0"/>
            <a:ext cx="18281269" cy="10287000"/>
            <a:chOff x="0" y="0"/>
            <a:chExt cx="18281269" cy="10287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001BC6CF-5623-AB81-F4F8-15796091E40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1269" cy="102870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C7029C9-5631-D3A7-2B83-F93D7EB7DC63}"/>
                </a:ext>
              </a:extLst>
            </p:cNvPr>
            <p:cNvSpPr/>
            <p:nvPr/>
          </p:nvSpPr>
          <p:spPr>
            <a:xfrm>
              <a:off x="472490" y="342861"/>
              <a:ext cx="17369155" cy="9464040"/>
            </a:xfrm>
            <a:custGeom>
              <a:avLst/>
              <a:gdLst/>
              <a:ahLst/>
              <a:cxnLst/>
              <a:rect l="l" t="t" r="r" b="b"/>
              <a:pathLst>
                <a:path w="17369155" h="9464040">
                  <a:moveTo>
                    <a:pt x="17368774" y="0"/>
                  </a:moveTo>
                  <a:lnTo>
                    <a:pt x="0" y="0"/>
                  </a:lnTo>
                  <a:lnTo>
                    <a:pt x="0" y="9464040"/>
                  </a:lnTo>
                  <a:lnTo>
                    <a:pt x="17368774" y="9464040"/>
                  </a:lnTo>
                  <a:lnTo>
                    <a:pt x="1736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EAE24D0C-AC11-0200-926F-56B64F80925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1028700"/>
              <a:ext cx="3840479" cy="61722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35929BA-855D-2A59-7AC7-8185FEFD2593}"/>
                </a:ext>
              </a:extLst>
            </p:cNvPr>
            <p:cNvSpPr/>
            <p:nvPr/>
          </p:nvSpPr>
          <p:spPr>
            <a:xfrm>
              <a:off x="7575042" y="1009650"/>
              <a:ext cx="3138170" cy="0"/>
            </a:xfrm>
            <a:custGeom>
              <a:avLst/>
              <a:gdLst/>
              <a:ahLst/>
              <a:cxnLst/>
              <a:rect l="l" t="t" r="r" b="b"/>
              <a:pathLst>
                <a:path w="3138170">
                  <a:moveTo>
                    <a:pt x="0" y="0"/>
                  </a:moveTo>
                  <a:lnTo>
                    <a:pt x="3137915" y="0"/>
                  </a:lnTo>
                </a:path>
              </a:pathLst>
            </a:custGeom>
            <a:ln w="38100">
              <a:solidFill>
                <a:srgbClr val="001E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E4175B82-4D57-7B70-16DE-6F6100E417A6}"/>
              </a:ext>
            </a:extLst>
          </p:cNvPr>
          <p:cNvSpPr txBox="1">
            <a:spLocks/>
          </p:cNvSpPr>
          <p:nvPr/>
        </p:nvSpPr>
        <p:spPr>
          <a:xfrm>
            <a:off x="4419600" y="1893942"/>
            <a:ext cx="9906000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it-IT" sz="2800" b="1" spc="-10" dirty="0">
                <a:solidFill>
                  <a:schemeClr val="accent1">
                    <a:lumMod val="75000"/>
                  </a:schemeClr>
                </a:solidFill>
              </a:rPr>
              <a:t>CERTIFICAZIONE UNI </a:t>
            </a:r>
            <a:r>
              <a:rPr lang="it-IT" sz="2800" b="1" spc="-10" dirty="0" err="1">
                <a:solidFill>
                  <a:schemeClr val="accent1">
                    <a:lumMod val="75000"/>
                  </a:schemeClr>
                </a:solidFill>
              </a:rPr>
              <a:t>PdR</a:t>
            </a:r>
            <a:r>
              <a:rPr lang="it-IT" sz="2800" b="1" spc="-10" dirty="0">
                <a:solidFill>
                  <a:schemeClr val="accent1">
                    <a:lumMod val="75000"/>
                  </a:schemeClr>
                </a:solidFill>
              </a:rPr>
              <a:t> 125:2022</a:t>
            </a:r>
          </a:p>
          <a:p>
            <a:pPr marL="12700" algn="ctr">
              <a:spcBef>
                <a:spcPts val="105"/>
              </a:spcBef>
            </a:pPr>
            <a:r>
              <a:rPr lang="it-IT" sz="2800" b="1" i="1" spc="-10" dirty="0">
                <a:solidFill>
                  <a:schemeClr val="accent1">
                    <a:lumMod val="75000"/>
                  </a:schemeClr>
                </a:solidFill>
              </a:rPr>
              <a:t>Il processo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59DAB030-FC2C-240D-4FB3-71C0B46FD0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587824"/>
              </p:ext>
            </p:extLst>
          </p:nvPr>
        </p:nvGraphicFramePr>
        <p:xfrm>
          <a:off x="5446617" y="2731013"/>
          <a:ext cx="7851966" cy="3582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7DDB7031-7D09-06D0-E2A0-38760FE537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001403"/>
              </p:ext>
            </p:extLst>
          </p:nvPr>
        </p:nvGraphicFramePr>
        <p:xfrm>
          <a:off x="5791200" y="5929850"/>
          <a:ext cx="6096000" cy="334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3165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032DC-D1EC-CEE2-01B1-DF92FD3CE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C4CF29EE-70CE-0510-4AA6-B997F39DC574}"/>
              </a:ext>
            </a:extLst>
          </p:cNvPr>
          <p:cNvGrpSpPr/>
          <p:nvPr/>
        </p:nvGrpSpPr>
        <p:grpSpPr>
          <a:xfrm>
            <a:off x="0" y="0"/>
            <a:ext cx="18281269" cy="10287000"/>
            <a:chOff x="0" y="0"/>
            <a:chExt cx="18281269" cy="10287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6AAEB564-F5A5-F438-D303-C9A6069D82A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1269" cy="102870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A83A42B-1DC6-1E69-069A-B55B4DEC32FB}"/>
                </a:ext>
              </a:extLst>
            </p:cNvPr>
            <p:cNvSpPr/>
            <p:nvPr/>
          </p:nvSpPr>
          <p:spPr>
            <a:xfrm>
              <a:off x="472490" y="342861"/>
              <a:ext cx="17369155" cy="9464040"/>
            </a:xfrm>
            <a:custGeom>
              <a:avLst/>
              <a:gdLst/>
              <a:ahLst/>
              <a:cxnLst/>
              <a:rect l="l" t="t" r="r" b="b"/>
              <a:pathLst>
                <a:path w="17369155" h="9464040">
                  <a:moveTo>
                    <a:pt x="17368774" y="0"/>
                  </a:moveTo>
                  <a:lnTo>
                    <a:pt x="0" y="0"/>
                  </a:lnTo>
                  <a:lnTo>
                    <a:pt x="0" y="9464040"/>
                  </a:lnTo>
                  <a:lnTo>
                    <a:pt x="17368774" y="9464040"/>
                  </a:lnTo>
                  <a:lnTo>
                    <a:pt x="1736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8323E324-A7E0-5D54-1F64-D52EBD6F41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1028700"/>
              <a:ext cx="3840479" cy="61722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289F13F-4796-7933-60A2-D97B55012715}"/>
                </a:ext>
              </a:extLst>
            </p:cNvPr>
            <p:cNvSpPr/>
            <p:nvPr/>
          </p:nvSpPr>
          <p:spPr>
            <a:xfrm>
              <a:off x="7575042" y="1009650"/>
              <a:ext cx="3138170" cy="0"/>
            </a:xfrm>
            <a:custGeom>
              <a:avLst/>
              <a:gdLst/>
              <a:ahLst/>
              <a:cxnLst/>
              <a:rect l="l" t="t" r="r" b="b"/>
              <a:pathLst>
                <a:path w="3138170">
                  <a:moveTo>
                    <a:pt x="0" y="0"/>
                  </a:moveTo>
                  <a:lnTo>
                    <a:pt x="3137915" y="0"/>
                  </a:lnTo>
                </a:path>
              </a:pathLst>
            </a:custGeom>
            <a:ln w="38100">
              <a:solidFill>
                <a:srgbClr val="001E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45CDE2F0-ABC2-D23A-D21C-A0D4ED9F5F7C}"/>
              </a:ext>
            </a:extLst>
          </p:cNvPr>
          <p:cNvSpPr txBox="1">
            <a:spLocks/>
          </p:cNvSpPr>
          <p:nvPr/>
        </p:nvSpPr>
        <p:spPr>
          <a:xfrm>
            <a:off x="4419600" y="1893942"/>
            <a:ext cx="9906000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it-IT" sz="2800" b="1" spc="-10" dirty="0">
                <a:solidFill>
                  <a:schemeClr val="accent1">
                    <a:lumMod val="75000"/>
                  </a:schemeClr>
                </a:solidFill>
              </a:rPr>
              <a:t>CERTIFICAZIONE UNI </a:t>
            </a:r>
            <a:r>
              <a:rPr lang="it-IT" sz="2800" b="1" spc="-10" dirty="0" err="1">
                <a:solidFill>
                  <a:schemeClr val="accent1">
                    <a:lumMod val="75000"/>
                  </a:schemeClr>
                </a:solidFill>
              </a:rPr>
              <a:t>PdR</a:t>
            </a:r>
            <a:r>
              <a:rPr lang="it-IT" sz="2800" b="1" spc="-10" dirty="0">
                <a:solidFill>
                  <a:schemeClr val="accent1">
                    <a:lumMod val="75000"/>
                  </a:schemeClr>
                </a:solidFill>
              </a:rPr>
              <a:t> 125:2022</a:t>
            </a:r>
          </a:p>
          <a:p>
            <a:pPr marL="12700" algn="ctr">
              <a:spcBef>
                <a:spcPts val="105"/>
              </a:spcBef>
            </a:pPr>
            <a:r>
              <a:rPr lang="it-IT" sz="2800" b="1" i="1" spc="-10" dirty="0">
                <a:solidFill>
                  <a:schemeClr val="accent1">
                    <a:lumMod val="75000"/>
                  </a:schemeClr>
                </a:solidFill>
              </a:rPr>
              <a:t>L’esperienza di AgID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E8FE8E-2AE0-8E5D-E37F-119902564BDE}"/>
              </a:ext>
            </a:extLst>
          </p:cNvPr>
          <p:cNvSpPr txBox="1"/>
          <p:nvPr/>
        </p:nvSpPr>
        <p:spPr>
          <a:xfrm>
            <a:off x="5257800" y="3314700"/>
            <a:ext cx="8229600" cy="56015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  <a:latin typeface="+mn-lt"/>
              </a:rPr>
              <a:t>La sfida più difficile per arrivare alla certificazione è stata </a:t>
            </a:r>
            <a:r>
              <a:rPr lang="it-IT" sz="2000" b="1" dirty="0">
                <a:solidFill>
                  <a:schemeClr val="tx1"/>
                </a:solidFill>
                <a:latin typeface="+mn-lt"/>
              </a:rPr>
              <a:t>superare la distanza tra alcuni dei KPI rilevanti e la realtà  di una pubblica amministrazione. </a:t>
            </a:r>
          </a:p>
          <a:p>
            <a:endParaRPr lang="it-IT" sz="2000" dirty="0">
              <a:solidFill>
                <a:schemeClr val="tx1"/>
              </a:solidFill>
              <a:latin typeface="+mn-lt"/>
            </a:endParaRPr>
          </a:p>
          <a:p>
            <a:r>
              <a:rPr lang="it-IT" sz="2000" dirty="0">
                <a:solidFill>
                  <a:schemeClr val="tx1"/>
                </a:solidFill>
                <a:latin typeface="+mn-lt"/>
              </a:rPr>
              <a:t>I KPI, infatti, sono elaborati prevalentemente pensando a organizzazioni private; pertanto, alcuni di essi non si attagliano alle specificità di una pubblica amministrazione. </a:t>
            </a:r>
          </a:p>
          <a:p>
            <a:endParaRPr lang="it-IT" sz="2000" dirty="0">
              <a:solidFill>
                <a:schemeClr val="tx1"/>
              </a:solidFill>
              <a:latin typeface="+mn-lt"/>
            </a:endParaRPr>
          </a:p>
          <a:p>
            <a:r>
              <a:rPr lang="it-IT" sz="2000" dirty="0">
                <a:solidFill>
                  <a:schemeClr val="tx1"/>
                </a:solidFill>
                <a:latin typeface="+mn-lt"/>
              </a:rPr>
              <a:t>La scarsa riferibilità di taluni KPI alla realtà da certificare rende difficile compiere, in concreto, la misurazione e la valutazione dei parametri rilevanti.</a:t>
            </a:r>
          </a:p>
          <a:p>
            <a:endParaRPr lang="it-IT" sz="2000" dirty="0">
              <a:solidFill>
                <a:schemeClr val="tx1"/>
              </a:solidFill>
              <a:latin typeface="+mn-lt"/>
            </a:endParaRPr>
          </a:p>
          <a:p>
            <a:r>
              <a:rPr lang="it-IT" sz="2000" dirty="0">
                <a:solidFill>
                  <a:schemeClr val="tx1"/>
                </a:solidFill>
                <a:latin typeface="+mn-lt"/>
              </a:rPr>
              <a:t>Esempi di KPI di difficile applicazione in una pubblica amministrazione: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+mn-lt"/>
              </a:rPr>
              <a:t>Presenza di meccanismi di analisi del Turnover in base al genere;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+mn-lt"/>
              </a:rPr>
              <a:t>Presenza di politiche di mobilità interna e di successione a posizioni manageriali coerenti con i principi di un'organizzazione inclusiva e rispettosa della parità di genere;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+mn-lt"/>
              </a:rPr>
              <a:t>Percentuale di donne nell'organizzazione rispetto alla totalità dell'organico rispetto al benchmark dell’industria di riferimento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084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50023-2726-63B8-C061-0B07C2E18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81591616-A9CD-8EEE-EE60-BB726529BAE6}"/>
              </a:ext>
            </a:extLst>
          </p:cNvPr>
          <p:cNvGrpSpPr/>
          <p:nvPr/>
        </p:nvGrpSpPr>
        <p:grpSpPr>
          <a:xfrm>
            <a:off x="0" y="0"/>
            <a:ext cx="18281269" cy="10287000"/>
            <a:chOff x="0" y="0"/>
            <a:chExt cx="18281269" cy="10287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7308B261-CA56-756A-4B6A-6B06CA47253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1269" cy="102870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A499C7A-61DA-FBB2-1377-B33E5E30503E}"/>
                </a:ext>
              </a:extLst>
            </p:cNvPr>
            <p:cNvSpPr/>
            <p:nvPr/>
          </p:nvSpPr>
          <p:spPr>
            <a:xfrm>
              <a:off x="472490" y="342861"/>
              <a:ext cx="17369155" cy="9464040"/>
            </a:xfrm>
            <a:custGeom>
              <a:avLst/>
              <a:gdLst/>
              <a:ahLst/>
              <a:cxnLst/>
              <a:rect l="l" t="t" r="r" b="b"/>
              <a:pathLst>
                <a:path w="17369155" h="9464040">
                  <a:moveTo>
                    <a:pt x="17368774" y="0"/>
                  </a:moveTo>
                  <a:lnTo>
                    <a:pt x="0" y="0"/>
                  </a:lnTo>
                  <a:lnTo>
                    <a:pt x="0" y="9464040"/>
                  </a:lnTo>
                  <a:lnTo>
                    <a:pt x="17368774" y="9464040"/>
                  </a:lnTo>
                  <a:lnTo>
                    <a:pt x="1736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2215C47D-BAA5-1640-A56E-EC8F6527790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1028700"/>
              <a:ext cx="3840479" cy="61722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35E3A73-3E21-38E8-273B-8A92C1DC3653}"/>
                </a:ext>
              </a:extLst>
            </p:cNvPr>
            <p:cNvSpPr/>
            <p:nvPr/>
          </p:nvSpPr>
          <p:spPr>
            <a:xfrm>
              <a:off x="7575042" y="1009650"/>
              <a:ext cx="3138170" cy="0"/>
            </a:xfrm>
            <a:custGeom>
              <a:avLst/>
              <a:gdLst/>
              <a:ahLst/>
              <a:cxnLst/>
              <a:rect l="l" t="t" r="r" b="b"/>
              <a:pathLst>
                <a:path w="3138170">
                  <a:moveTo>
                    <a:pt x="0" y="0"/>
                  </a:moveTo>
                  <a:lnTo>
                    <a:pt x="3137915" y="0"/>
                  </a:lnTo>
                </a:path>
              </a:pathLst>
            </a:custGeom>
            <a:ln w="38100">
              <a:solidFill>
                <a:srgbClr val="001E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FF663E72-F64C-9009-6D01-58A10E61AD45}"/>
              </a:ext>
            </a:extLst>
          </p:cNvPr>
          <p:cNvSpPr txBox="1">
            <a:spLocks/>
          </p:cNvSpPr>
          <p:nvPr/>
        </p:nvSpPr>
        <p:spPr>
          <a:xfrm>
            <a:off x="4419600" y="1893942"/>
            <a:ext cx="9906000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it-IT" sz="2800" b="1" spc="-10" dirty="0">
                <a:solidFill>
                  <a:schemeClr val="accent1">
                    <a:lumMod val="75000"/>
                  </a:schemeClr>
                </a:solidFill>
              </a:rPr>
              <a:t>CERTIFICAZIONE UNI </a:t>
            </a:r>
            <a:r>
              <a:rPr lang="it-IT" sz="2800" b="1" spc="-10" dirty="0" err="1">
                <a:solidFill>
                  <a:schemeClr val="accent1">
                    <a:lumMod val="75000"/>
                  </a:schemeClr>
                </a:solidFill>
              </a:rPr>
              <a:t>PdR</a:t>
            </a:r>
            <a:r>
              <a:rPr lang="it-IT" sz="2800" b="1" spc="-10" dirty="0">
                <a:solidFill>
                  <a:schemeClr val="accent1">
                    <a:lumMod val="75000"/>
                  </a:schemeClr>
                </a:solidFill>
              </a:rPr>
              <a:t> 125:2022</a:t>
            </a:r>
          </a:p>
          <a:p>
            <a:pPr marL="12700" algn="ctr">
              <a:spcBef>
                <a:spcPts val="105"/>
              </a:spcBef>
            </a:pPr>
            <a:r>
              <a:rPr lang="it-IT" sz="2800" b="1" i="1" spc="-10" dirty="0">
                <a:solidFill>
                  <a:schemeClr val="accent1">
                    <a:lumMod val="75000"/>
                  </a:schemeClr>
                </a:solidFill>
              </a:rPr>
              <a:t>Sfide e complessità </a:t>
            </a: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6D0BEFA4-BCF5-0F4F-CB2F-BBA5DEAB1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912875"/>
              </p:ext>
            </p:extLst>
          </p:nvPr>
        </p:nvGraphicFramePr>
        <p:xfrm>
          <a:off x="3352800" y="3030029"/>
          <a:ext cx="12573000" cy="569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8" descr="pdca Il ciclo di Deming nella gestione della qualità">
            <a:extLst>
              <a:ext uri="{FF2B5EF4-FFF2-40B4-BE49-F238E27FC236}">
                <a16:creationId xmlns:a16="http://schemas.microsoft.com/office/drawing/2014/main" id="{39E28CDD-5979-E405-EA0C-672C04E9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36156"/>
            <a:ext cx="320040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7CA6BE3-0717-858F-788A-79976CF9B232}"/>
              </a:ext>
            </a:extLst>
          </p:cNvPr>
          <p:cNvSpPr txBox="1"/>
          <p:nvPr/>
        </p:nvSpPr>
        <p:spPr>
          <a:xfrm>
            <a:off x="8652446" y="4846413"/>
            <a:ext cx="2060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iglioramento continuo</a:t>
            </a:r>
          </a:p>
          <a:p>
            <a:pPr algn="ctr"/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it-IT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approccio sistematico e costante alla crescita e allo sviluppo delle performance di un'organizzazione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77924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72342-A39C-6C3B-BA7F-BE61AC9B8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08730B58-D836-051B-E4D0-D9986F5792F3}"/>
              </a:ext>
            </a:extLst>
          </p:cNvPr>
          <p:cNvGrpSpPr/>
          <p:nvPr/>
        </p:nvGrpSpPr>
        <p:grpSpPr>
          <a:xfrm>
            <a:off x="-388" y="72983"/>
            <a:ext cx="18281269" cy="10287000"/>
            <a:chOff x="0" y="0"/>
            <a:chExt cx="18281269" cy="10287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784B1578-44E6-36FA-B35F-B4DFE38CE67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1269" cy="102870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A2C0823-1627-15F3-57EA-E20EDCEE8E5A}"/>
                </a:ext>
              </a:extLst>
            </p:cNvPr>
            <p:cNvSpPr/>
            <p:nvPr/>
          </p:nvSpPr>
          <p:spPr>
            <a:xfrm>
              <a:off x="472490" y="342861"/>
              <a:ext cx="17369155" cy="9464040"/>
            </a:xfrm>
            <a:custGeom>
              <a:avLst/>
              <a:gdLst/>
              <a:ahLst/>
              <a:cxnLst/>
              <a:rect l="l" t="t" r="r" b="b"/>
              <a:pathLst>
                <a:path w="17369155" h="9464040">
                  <a:moveTo>
                    <a:pt x="17368774" y="0"/>
                  </a:moveTo>
                  <a:lnTo>
                    <a:pt x="0" y="0"/>
                  </a:lnTo>
                  <a:lnTo>
                    <a:pt x="0" y="9464040"/>
                  </a:lnTo>
                  <a:lnTo>
                    <a:pt x="17368774" y="9464040"/>
                  </a:lnTo>
                  <a:lnTo>
                    <a:pt x="1736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55C08CFB-44DE-7CC3-060B-B8D95CB1CE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1028700"/>
              <a:ext cx="3840479" cy="61722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6C88B9B-8282-CB5A-2817-DF94F4F43D6C}"/>
                </a:ext>
              </a:extLst>
            </p:cNvPr>
            <p:cNvSpPr/>
            <p:nvPr/>
          </p:nvSpPr>
          <p:spPr>
            <a:xfrm>
              <a:off x="7575042" y="1009650"/>
              <a:ext cx="3138170" cy="0"/>
            </a:xfrm>
            <a:custGeom>
              <a:avLst/>
              <a:gdLst/>
              <a:ahLst/>
              <a:cxnLst/>
              <a:rect l="l" t="t" r="r" b="b"/>
              <a:pathLst>
                <a:path w="3138170">
                  <a:moveTo>
                    <a:pt x="0" y="0"/>
                  </a:moveTo>
                  <a:lnTo>
                    <a:pt x="3137915" y="0"/>
                  </a:lnTo>
                </a:path>
              </a:pathLst>
            </a:custGeom>
            <a:ln w="38100">
              <a:solidFill>
                <a:srgbClr val="001E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2E1C3920-0DCE-8871-BEF0-0E20B8C9534E}"/>
              </a:ext>
            </a:extLst>
          </p:cNvPr>
          <p:cNvSpPr txBox="1">
            <a:spLocks/>
          </p:cNvSpPr>
          <p:nvPr/>
        </p:nvSpPr>
        <p:spPr>
          <a:xfrm>
            <a:off x="4419600" y="1893942"/>
            <a:ext cx="9906000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it-IT" sz="2800" b="1" spc="-10" dirty="0">
                <a:solidFill>
                  <a:schemeClr val="accent1">
                    <a:lumMod val="75000"/>
                  </a:schemeClr>
                </a:solidFill>
              </a:rPr>
              <a:t>CERTIFICAZIONE UNI </a:t>
            </a:r>
            <a:r>
              <a:rPr lang="it-IT" sz="2800" b="1" spc="-10" dirty="0" err="1">
                <a:solidFill>
                  <a:schemeClr val="accent1">
                    <a:lumMod val="75000"/>
                  </a:schemeClr>
                </a:solidFill>
              </a:rPr>
              <a:t>PdR</a:t>
            </a:r>
            <a:r>
              <a:rPr lang="it-IT" sz="2800" b="1" spc="-10" dirty="0">
                <a:solidFill>
                  <a:schemeClr val="accent1">
                    <a:lumMod val="75000"/>
                  </a:schemeClr>
                </a:solidFill>
              </a:rPr>
              <a:t> 125:2022</a:t>
            </a:r>
          </a:p>
          <a:p>
            <a:pPr marL="12700" algn="ctr">
              <a:spcBef>
                <a:spcPts val="105"/>
              </a:spcBef>
            </a:pPr>
            <a:r>
              <a:rPr lang="it-IT" sz="2800" b="1" i="1" spc="-10" dirty="0">
                <a:solidFill>
                  <a:schemeClr val="accent1">
                    <a:lumMod val="75000"/>
                  </a:schemeClr>
                </a:solidFill>
              </a:rPr>
              <a:t>Il miglioramento continuo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6E3FCC3-3602-2917-3585-0AA59A140DC8}"/>
              </a:ext>
            </a:extLst>
          </p:cNvPr>
          <p:cNvSpPr/>
          <p:nvPr/>
        </p:nvSpPr>
        <p:spPr>
          <a:xfrm>
            <a:off x="7606672" y="3228264"/>
            <a:ext cx="2832960" cy="4380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IL PROCESSO</a:t>
            </a:r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699C9C9B-C8E0-0272-663B-2345A953A4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875720"/>
              </p:ext>
            </p:extLst>
          </p:nvPr>
        </p:nvGraphicFramePr>
        <p:xfrm>
          <a:off x="4191000" y="3792844"/>
          <a:ext cx="8839200" cy="2417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Rettangolo 18">
            <a:extLst>
              <a:ext uri="{FF2B5EF4-FFF2-40B4-BE49-F238E27FC236}">
                <a16:creationId xmlns:a16="http://schemas.microsoft.com/office/drawing/2014/main" id="{F90C8FE3-4C9B-3D21-53B4-A44990F14DA6}"/>
              </a:ext>
            </a:extLst>
          </p:cNvPr>
          <p:cNvSpPr/>
          <p:nvPr/>
        </p:nvSpPr>
        <p:spPr>
          <a:xfrm>
            <a:off x="6912558" y="6241489"/>
            <a:ext cx="2832960" cy="4380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GLI STRUMENTI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ABE412B-BE9B-EFA2-A301-E1229B21FF46}"/>
              </a:ext>
            </a:extLst>
          </p:cNvPr>
          <p:cNvSpPr/>
          <p:nvPr/>
        </p:nvSpPr>
        <p:spPr>
          <a:xfrm>
            <a:off x="4022889" y="7457194"/>
            <a:ext cx="2172552" cy="10927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Audit interni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8DA71ED-2816-EB52-AC75-2B665512B618}"/>
              </a:ext>
            </a:extLst>
          </p:cNvPr>
          <p:cNvSpPr/>
          <p:nvPr/>
        </p:nvSpPr>
        <p:spPr>
          <a:xfrm>
            <a:off x="6438048" y="7457194"/>
            <a:ext cx="2172552" cy="10549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Monitoraggio Indicatori</a:t>
            </a:r>
          </a:p>
        </p:txBody>
      </p:sp>
      <p:sp>
        <p:nvSpPr>
          <p:cNvPr id="22" name="Freccia a gallone 21">
            <a:extLst>
              <a:ext uri="{FF2B5EF4-FFF2-40B4-BE49-F238E27FC236}">
                <a16:creationId xmlns:a16="http://schemas.microsoft.com/office/drawing/2014/main" id="{94197957-EBCE-C655-9DB1-4A30660C8134}"/>
              </a:ext>
            </a:extLst>
          </p:cNvPr>
          <p:cNvSpPr/>
          <p:nvPr/>
        </p:nvSpPr>
        <p:spPr>
          <a:xfrm>
            <a:off x="8685604" y="779964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22FA7BA-7EE9-BD49-3C80-1F9B5BC6033C}"/>
              </a:ext>
            </a:extLst>
          </p:cNvPr>
          <p:cNvSpPr/>
          <p:nvPr/>
        </p:nvSpPr>
        <p:spPr>
          <a:xfrm>
            <a:off x="9338827" y="7509553"/>
            <a:ext cx="2172552" cy="9502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Riesame della Direzione</a:t>
            </a:r>
          </a:p>
        </p:txBody>
      </p:sp>
    </p:spTree>
    <p:extLst>
      <p:ext uri="{BB962C8B-B14F-4D97-AF65-F5344CB8AC3E}">
        <p14:creationId xmlns:p14="http://schemas.microsoft.com/office/powerpoint/2010/main" val="2818517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DF860-DF1B-4064-02E5-A4EA15194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88D49747-32CE-3ABF-A8F3-4201CAB6DBB3}"/>
              </a:ext>
            </a:extLst>
          </p:cNvPr>
          <p:cNvGrpSpPr/>
          <p:nvPr/>
        </p:nvGrpSpPr>
        <p:grpSpPr>
          <a:xfrm>
            <a:off x="-388" y="72983"/>
            <a:ext cx="18281269" cy="10287000"/>
            <a:chOff x="0" y="0"/>
            <a:chExt cx="18281269" cy="10287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DBFA3068-D354-473B-E057-7E7E5277694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1269" cy="102870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CA22565-6BE2-9EF7-311D-CAFEBB6E5D0B}"/>
                </a:ext>
              </a:extLst>
            </p:cNvPr>
            <p:cNvSpPr/>
            <p:nvPr/>
          </p:nvSpPr>
          <p:spPr>
            <a:xfrm>
              <a:off x="472490" y="342861"/>
              <a:ext cx="17369155" cy="9464040"/>
            </a:xfrm>
            <a:custGeom>
              <a:avLst/>
              <a:gdLst/>
              <a:ahLst/>
              <a:cxnLst/>
              <a:rect l="l" t="t" r="r" b="b"/>
              <a:pathLst>
                <a:path w="17369155" h="9464040">
                  <a:moveTo>
                    <a:pt x="17368774" y="0"/>
                  </a:moveTo>
                  <a:lnTo>
                    <a:pt x="0" y="0"/>
                  </a:lnTo>
                  <a:lnTo>
                    <a:pt x="0" y="9464040"/>
                  </a:lnTo>
                  <a:lnTo>
                    <a:pt x="17368774" y="9464040"/>
                  </a:lnTo>
                  <a:lnTo>
                    <a:pt x="1736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F86B06BB-F1B6-DD44-AEA0-7985D9C9D74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1028700"/>
              <a:ext cx="3840479" cy="61722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B74AD3E-0220-55B4-E588-C8B3E09F5D57}"/>
                </a:ext>
              </a:extLst>
            </p:cNvPr>
            <p:cNvSpPr/>
            <p:nvPr/>
          </p:nvSpPr>
          <p:spPr>
            <a:xfrm>
              <a:off x="7575042" y="1009650"/>
              <a:ext cx="3138170" cy="0"/>
            </a:xfrm>
            <a:custGeom>
              <a:avLst/>
              <a:gdLst/>
              <a:ahLst/>
              <a:cxnLst/>
              <a:rect l="l" t="t" r="r" b="b"/>
              <a:pathLst>
                <a:path w="3138170">
                  <a:moveTo>
                    <a:pt x="0" y="0"/>
                  </a:moveTo>
                  <a:lnTo>
                    <a:pt x="3137915" y="0"/>
                  </a:lnTo>
                </a:path>
              </a:pathLst>
            </a:custGeom>
            <a:ln w="38100">
              <a:solidFill>
                <a:srgbClr val="001E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BF8F67F6-1382-7A21-405E-C26EE76252C4}"/>
              </a:ext>
            </a:extLst>
          </p:cNvPr>
          <p:cNvSpPr txBox="1">
            <a:spLocks/>
          </p:cNvSpPr>
          <p:nvPr/>
        </p:nvSpPr>
        <p:spPr>
          <a:xfrm>
            <a:off x="4419600" y="1893942"/>
            <a:ext cx="99060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it-IT" sz="2800" b="1" spc="-10" dirty="0">
                <a:solidFill>
                  <a:schemeClr val="accent1">
                    <a:lumMod val="75000"/>
                  </a:schemeClr>
                </a:solidFill>
              </a:rPr>
              <a:t>PROSSIME ATTIVITA’ </a:t>
            </a:r>
            <a:endParaRPr lang="it-IT" sz="2800" b="1" i="1" spc="-1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918DF6F7-9595-1CAD-80BB-3F6A06E7C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989356"/>
              </p:ext>
            </p:extLst>
          </p:nvPr>
        </p:nvGraphicFramePr>
        <p:xfrm>
          <a:off x="2948550" y="3509440"/>
          <a:ext cx="121920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8851213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650644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ATTIVITA’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TEMPI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1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Completamento implementazione attività di preparazione all’audit di sorveglianza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Entro il 14/07/2025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49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Effettuazione audit di sorveglianza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Entro il 17/07/2025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13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Analisi degli esiti dell’audit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Entro il 25/07/2025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89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Definizione del piano di miglioramento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Entro il 30/07/2025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86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Monitoraggio stato delle azioni previste nel piano strategico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Entro il 31/12/2025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48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Avvio processo di aggiornamento del piano strategico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Entro il 28/02/2026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037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Aggiornamento del piano strategico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Entro il 30/06/2026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940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51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"/>
            <a:ext cx="18059400" cy="10287000"/>
            <a:chOff x="0" y="-5"/>
            <a:chExt cx="180594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5"/>
              <a:ext cx="18059399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8215" y="870838"/>
              <a:ext cx="16571594" cy="8545830"/>
            </a:xfrm>
            <a:custGeom>
              <a:avLst/>
              <a:gdLst/>
              <a:ahLst/>
              <a:cxnLst/>
              <a:rect l="l" t="t" r="r" b="b"/>
              <a:pathLst>
                <a:path w="16571594" h="8545830">
                  <a:moveTo>
                    <a:pt x="90474" y="0"/>
                  </a:moveTo>
                  <a:lnTo>
                    <a:pt x="16481094" y="0"/>
                  </a:lnTo>
                  <a:lnTo>
                    <a:pt x="16498829" y="1754"/>
                  </a:lnTo>
                  <a:lnTo>
                    <a:pt x="16545102" y="26542"/>
                  </a:lnTo>
                  <a:lnTo>
                    <a:pt x="16569766" y="72691"/>
                  </a:lnTo>
                  <a:lnTo>
                    <a:pt x="16571518" y="90424"/>
                  </a:lnTo>
                  <a:lnTo>
                    <a:pt x="16571518" y="8454872"/>
                  </a:lnTo>
                  <a:lnTo>
                    <a:pt x="16556356" y="8505062"/>
                  </a:lnTo>
                  <a:lnTo>
                    <a:pt x="16515718" y="8538451"/>
                  </a:lnTo>
                  <a:lnTo>
                    <a:pt x="16481094" y="8545334"/>
                  </a:lnTo>
                  <a:lnTo>
                    <a:pt x="90474" y="8545334"/>
                  </a:lnTo>
                  <a:lnTo>
                    <a:pt x="40282" y="8530139"/>
                  </a:lnTo>
                  <a:lnTo>
                    <a:pt x="6889" y="8489491"/>
                  </a:lnTo>
                  <a:lnTo>
                    <a:pt x="0" y="8454872"/>
                  </a:lnTo>
                  <a:lnTo>
                    <a:pt x="0" y="90424"/>
                  </a:lnTo>
                  <a:lnTo>
                    <a:pt x="15205" y="40274"/>
                  </a:lnTo>
                  <a:lnTo>
                    <a:pt x="55851" y="6889"/>
                  </a:lnTo>
                  <a:lnTo>
                    <a:pt x="90474" y="0"/>
                  </a:lnTo>
                  <a:close/>
                </a:path>
              </a:pathLst>
            </a:custGeom>
            <a:ln w="47625">
              <a:solidFill>
                <a:srgbClr val="F4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7341" y="1857032"/>
              <a:ext cx="3349116" cy="52256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07706" y="4114876"/>
            <a:ext cx="36347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0" spc="-10" dirty="0">
                <a:latin typeface="Calibri"/>
                <a:cs typeface="Calibri"/>
              </a:rPr>
              <a:t>GRAZIE</a:t>
            </a:r>
            <a:endParaRPr sz="9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49431" y="7553706"/>
            <a:ext cx="592074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dirty="0">
                <a:solidFill>
                  <a:srgbClr val="FFFFFF"/>
                </a:solidFill>
                <a:latin typeface="Calibri"/>
                <a:cs typeface="Calibri"/>
              </a:rPr>
              <a:t>Giovanni Melardi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it-IT" sz="3200" dirty="0">
                <a:solidFill>
                  <a:srgbClr val="FFFFFF"/>
                </a:solidFill>
                <a:latin typeface="Calibri"/>
                <a:cs typeface="Calibri"/>
              </a:rPr>
              <a:t>Ufficio Governance strategica e controllo interno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23975-907D-2EF3-38C5-80FEE7024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77430D1-27C5-D978-44DF-7AE0641E0F27}"/>
              </a:ext>
            </a:extLst>
          </p:cNvPr>
          <p:cNvGrpSpPr/>
          <p:nvPr/>
        </p:nvGrpSpPr>
        <p:grpSpPr>
          <a:xfrm>
            <a:off x="0" y="10666"/>
            <a:ext cx="18281269" cy="10287000"/>
            <a:chOff x="0" y="0"/>
            <a:chExt cx="18281269" cy="10287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D712ABDE-A361-E830-9851-A371E968E38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1269" cy="102870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37C14AC-F94C-236D-06CD-8F148F249DBB}"/>
                </a:ext>
              </a:extLst>
            </p:cNvPr>
            <p:cNvSpPr/>
            <p:nvPr/>
          </p:nvSpPr>
          <p:spPr>
            <a:xfrm>
              <a:off x="472490" y="342861"/>
              <a:ext cx="17369155" cy="9464040"/>
            </a:xfrm>
            <a:custGeom>
              <a:avLst/>
              <a:gdLst/>
              <a:ahLst/>
              <a:cxnLst/>
              <a:rect l="l" t="t" r="r" b="b"/>
              <a:pathLst>
                <a:path w="17369155" h="9464040">
                  <a:moveTo>
                    <a:pt x="17368774" y="0"/>
                  </a:moveTo>
                  <a:lnTo>
                    <a:pt x="0" y="0"/>
                  </a:lnTo>
                  <a:lnTo>
                    <a:pt x="0" y="9464040"/>
                  </a:lnTo>
                  <a:lnTo>
                    <a:pt x="17368774" y="9464040"/>
                  </a:lnTo>
                  <a:lnTo>
                    <a:pt x="1736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B016F42F-C6A6-A998-AC5C-5128F23AC49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1028700"/>
              <a:ext cx="3840479" cy="61722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E6D4FE1-8C1C-2A40-0A97-8FAA86174AF4}"/>
                </a:ext>
              </a:extLst>
            </p:cNvPr>
            <p:cNvSpPr/>
            <p:nvPr/>
          </p:nvSpPr>
          <p:spPr>
            <a:xfrm>
              <a:off x="7575042" y="1009650"/>
              <a:ext cx="3138170" cy="0"/>
            </a:xfrm>
            <a:custGeom>
              <a:avLst/>
              <a:gdLst/>
              <a:ahLst/>
              <a:cxnLst/>
              <a:rect l="l" t="t" r="r" b="b"/>
              <a:pathLst>
                <a:path w="3138170">
                  <a:moveTo>
                    <a:pt x="0" y="0"/>
                  </a:moveTo>
                  <a:lnTo>
                    <a:pt x="3137915" y="0"/>
                  </a:lnTo>
                </a:path>
              </a:pathLst>
            </a:custGeom>
            <a:ln w="38100">
              <a:solidFill>
                <a:srgbClr val="001E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AB430472-DD8D-411C-B2C8-03673F981FF2}"/>
              </a:ext>
            </a:extLst>
          </p:cNvPr>
          <p:cNvSpPr txBox="1">
            <a:spLocks/>
          </p:cNvSpPr>
          <p:nvPr/>
        </p:nvSpPr>
        <p:spPr>
          <a:xfrm>
            <a:off x="5257800" y="1866900"/>
            <a:ext cx="8350758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IL PIANO STRATEGICO PER LA PARITA’ DI GENERE 2025</a:t>
            </a:r>
          </a:p>
          <a:p>
            <a:pPr marL="12700" algn="ctr">
              <a:spcBef>
                <a:spcPts val="105"/>
              </a:spcBef>
            </a:pPr>
            <a:r>
              <a:rPr lang="it-IT" sz="2800" b="1" i="1" spc="-10" dirty="0">
                <a:solidFill>
                  <a:schemeClr val="accent1">
                    <a:lumMod val="75000"/>
                  </a:schemeClr>
                </a:solidFill>
              </a:rPr>
              <a:t>Contesto</a:t>
            </a: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32C2A410-DFD7-716E-5147-CAAC642D6B3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0" y="3411852"/>
            <a:ext cx="5486400" cy="3636647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3194FDD-E245-A02A-D06F-1D4F31E2207C}"/>
              </a:ext>
            </a:extLst>
          </p:cNvPr>
          <p:cNvSpPr/>
          <p:nvPr/>
        </p:nvSpPr>
        <p:spPr>
          <a:xfrm>
            <a:off x="8686800" y="4141137"/>
            <a:ext cx="5867398" cy="2057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lang="it-IT" sz="2000" i="1" dirty="0"/>
              <a:t>«Il  GENDER EQUALITY PLAN (GEP)</a:t>
            </a:r>
            <a:r>
              <a:rPr lang="it-IT" sz="2000" i="1" dirty="0">
                <a:latin typeface="Gill Sans MT"/>
                <a:cs typeface="Gill Sans MT"/>
              </a:rPr>
              <a:t>  contiene</a:t>
            </a:r>
            <a:r>
              <a:rPr lang="it-IT" sz="2000" i="1" spc="-10" dirty="0">
                <a:latin typeface="Gill Sans MT"/>
                <a:cs typeface="Gill Sans MT"/>
              </a:rPr>
              <a:t> </a:t>
            </a:r>
            <a:r>
              <a:rPr lang="it-IT" sz="2000" i="1" spc="-25" dirty="0">
                <a:latin typeface="Gill Sans MT"/>
                <a:cs typeface="Gill Sans MT"/>
              </a:rPr>
              <a:t>una </a:t>
            </a:r>
            <a:r>
              <a:rPr lang="it-IT" sz="2000" i="1" dirty="0">
                <a:latin typeface="Gill Sans MT"/>
                <a:cs typeface="Gill Sans MT"/>
              </a:rPr>
              <a:t>serie</a:t>
            </a:r>
            <a:r>
              <a:rPr lang="it-IT" sz="2000" i="1" spc="-40" dirty="0">
                <a:latin typeface="Gill Sans MT"/>
                <a:cs typeface="Gill Sans MT"/>
              </a:rPr>
              <a:t> </a:t>
            </a:r>
            <a:r>
              <a:rPr lang="it-IT" sz="2000" i="1" dirty="0">
                <a:latin typeface="Gill Sans MT"/>
                <a:cs typeface="Gill Sans MT"/>
              </a:rPr>
              <a:t>di</a:t>
            </a:r>
            <a:r>
              <a:rPr lang="it-IT" sz="2000" i="1" spc="-25" dirty="0">
                <a:latin typeface="Gill Sans MT"/>
                <a:cs typeface="Gill Sans MT"/>
              </a:rPr>
              <a:t> </a:t>
            </a:r>
            <a:r>
              <a:rPr lang="it-IT" sz="200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impegni</a:t>
            </a:r>
            <a:r>
              <a:rPr lang="it-IT" sz="2000" i="1" u="sng" spc="-4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lang="it-IT" sz="2000" i="1" u="none" dirty="0">
                <a:latin typeface="Gill Sans MT"/>
                <a:cs typeface="Gill Sans MT"/>
              </a:rPr>
              <a:t>e</a:t>
            </a:r>
            <a:r>
              <a:rPr lang="it-IT" sz="2000" i="1" u="none" spc="-40" dirty="0">
                <a:latin typeface="Gill Sans MT"/>
                <a:cs typeface="Gill Sans MT"/>
              </a:rPr>
              <a:t> </a:t>
            </a:r>
            <a:r>
              <a:rPr lang="it-IT" sz="200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azioni</a:t>
            </a:r>
            <a:r>
              <a:rPr lang="it-IT" sz="2000" i="1" u="none" spc="-40" dirty="0">
                <a:latin typeface="Gill Sans MT"/>
                <a:cs typeface="Gill Sans MT"/>
              </a:rPr>
              <a:t> </a:t>
            </a:r>
            <a:r>
              <a:rPr lang="it-IT" sz="2000" i="1" u="none" dirty="0">
                <a:latin typeface="Gill Sans MT"/>
                <a:cs typeface="Gill Sans MT"/>
              </a:rPr>
              <a:t>volte</a:t>
            </a:r>
            <a:r>
              <a:rPr lang="it-IT" sz="2000" i="1" u="none" spc="-30" dirty="0">
                <a:latin typeface="Gill Sans MT"/>
                <a:cs typeface="Gill Sans MT"/>
              </a:rPr>
              <a:t> </a:t>
            </a:r>
            <a:r>
              <a:rPr lang="it-IT" sz="2000" i="1" u="none" spc="-50" dirty="0">
                <a:latin typeface="Gill Sans MT"/>
                <a:cs typeface="Gill Sans MT"/>
              </a:rPr>
              <a:t>a </a:t>
            </a:r>
            <a:r>
              <a:rPr lang="it-IT" sz="2000" i="1" u="none" spc="-20" dirty="0">
                <a:latin typeface="Gill Sans MT"/>
                <a:cs typeface="Gill Sans MT"/>
              </a:rPr>
              <a:t>promuovere</a:t>
            </a:r>
            <a:r>
              <a:rPr lang="it-IT" sz="2000" i="1" u="none" spc="-40" dirty="0">
                <a:latin typeface="Gill Sans MT"/>
                <a:cs typeface="Gill Sans MT"/>
              </a:rPr>
              <a:t> </a:t>
            </a:r>
            <a:r>
              <a:rPr lang="it-IT" sz="2000" i="1" u="none" dirty="0">
                <a:latin typeface="Gill Sans MT"/>
                <a:cs typeface="Gill Sans MT"/>
              </a:rPr>
              <a:t>la</a:t>
            </a:r>
            <a:r>
              <a:rPr lang="it-IT" sz="2000" i="1" u="none" spc="-35" dirty="0">
                <a:latin typeface="Gill Sans MT"/>
                <a:cs typeface="Gill Sans MT"/>
              </a:rPr>
              <a:t> </a:t>
            </a:r>
            <a:r>
              <a:rPr lang="it-IT" sz="2000" i="1" u="none" dirty="0">
                <a:latin typeface="Gill Sans MT"/>
                <a:cs typeface="Gill Sans MT"/>
              </a:rPr>
              <a:t>parità</a:t>
            </a:r>
            <a:r>
              <a:rPr lang="it-IT" sz="2000" i="1" u="none" spc="-45" dirty="0">
                <a:latin typeface="Gill Sans MT"/>
                <a:cs typeface="Gill Sans MT"/>
              </a:rPr>
              <a:t> </a:t>
            </a:r>
            <a:r>
              <a:rPr lang="it-IT" sz="2000" i="1" u="none" dirty="0">
                <a:latin typeface="Gill Sans MT"/>
                <a:cs typeface="Gill Sans MT"/>
              </a:rPr>
              <a:t>di</a:t>
            </a:r>
            <a:r>
              <a:rPr lang="it-IT" sz="2000" i="1" u="none" spc="-25" dirty="0">
                <a:latin typeface="Gill Sans MT"/>
                <a:cs typeface="Gill Sans MT"/>
              </a:rPr>
              <a:t> </a:t>
            </a:r>
            <a:r>
              <a:rPr lang="it-IT" sz="2000" i="1" u="none" dirty="0">
                <a:latin typeface="Gill Sans MT"/>
                <a:cs typeface="Gill Sans MT"/>
              </a:rPr>
              <a:t>genere</a:t>
            </a:r>
            <a:r>
              <a:rPr lang="it-IT" sz="2000" i="1" u="none" spc="-35" dirty="0">
                <a:latin typeface="Gill Sans MT"/>
                <a:cs typeface="Gill Sans MT"/>
              </a:rPr>
              <a:t> </a:t>
            </a:r>
            <a:r>
              <a:rPr lang="it-IT" sz="2000" i="1" u="none" spc="-25" dirty="0">
                <a:latin typeface="Gill Sans MT"/>
                <a:cs typeface="Gill Sans MT"/>
              </a:rPr>
              <a:t>in </a:t>
            </a:r>
            <a:r>
              <a:rPr lang="it-IT" sz="2000" i="1" u="none" spc="-10" dirty="0">
                <a:latin typeface="Gill Sans MT"/>
                <a:cs typeface="Gill Sans MT"/>
              </a:rPr>
              <a:t>un’organizzazione,</a:t>
            </a:r>
            <a:r>
              <a:rPr lang="it-IT" sz="2000" i="1" u="none" spc="-190" dirty="0">
                <a:latin typeface="Gill Sans MT"/>
                <a:cs typeface="Gill Sans MT"/>
              </a:rPr>
              <a:t> </a:t>
            </a:r>
            <a:r>
              <a:rPr lang="it-IT" sz="2000" i="1" u="none" dirty="0">
                <a:latin typeface="Gill Sans MT"/>
                <a:cs typeface="Gill Sans MT"/>
              </a:rPr>
              <a:t>attraverso</a:t>
            </a:r>
            <a:r>
              <a:rPr lang="it-IT" sz="2000" i="1" u="none" spc="-5" dirty="0">
                <a:latin typeface="Gill Sans MT"/>
                <a:cs typeface="Gill Sans MT"/>
              </a:rPr>
              <a:t> </a:t>
            </a:r>
            <a:r>
              <a:rPr lang="it-IT" sz="2000" i="1" u="none" spc="-25" dirty="0">
                <a:latin typeface="Gill Sans MT"/>
                <a:cs typeface="Gill Sans MT"/>
              </a:rPr>
              <a:t>un </a:t>
            </a:r>
            <a:r>
              <a:rPr lang="it-IT" sz="2000" i="1" u="none" dirty="0">
                <a:latin typeface="Gill Sans MT"/>
                <a:cs typeface="Gill Sans MT"/>
              </a:rPr>
              <a:t>cambiamento</a:t>
            </a:r>
            <a:r>
              <a:rPr lang="it-IT" sz="2000" i="1" u="none" spc="-70" dirty="0">
                <a:latin typeface="Gill Sans MT"/>
                <a:cs typeface="Gill Sans MT"/>
              </a:rPr>
              <a:t> </a:t>
            </a:r>
            <a:r>
              <a:rPr lang="it-IT" sz="2000" i="1" u="none" dirty="0">
                <a:latin typeface="Gill Sans MT"/>
                <a:cs typeface="Gill Sans MT"/>
              </a:rPr>
              <a:t>istituzionale</a:t>
            </a:r>
            <a:r>
              <a:rPr lang="it-IT" sz="2000" i="1" u="none" spc="-70" dirty="0">
                <a:latin typeface="Gill Sans MT"/>
                <a:cs typeface="Gill Sans MT"/>
              </a:rPr>
              <a:t> </a:t>
            </a:r>
            <a:r>
              <a:rPr lang="it-IT" sz="2000" i="1" u="none" spc="-50" dirty="0">
                <a:latin typeface="Gill Sans MT"/>
                <a:cs typeface="Gill Sans MT"/>
              </a:rPr>
              <a:t>e</a:t>
            </a:r>
            <a:r>
              <a:rPr lang="it-IT" sz="2000" i="1" u="none" dirty="0">
                <a:latin typeface="Gill Sans MT"/>
                <a:cs typeface="Gill Sans MT"/>
              </a:rPr>
              <a:t> </a:t>
            </a:r>
            <a:r>
              <a:rPr lang="it-IT" sz="2000" i="1" spc="-10" dirty="0">
                <a:latin typeface="Gill Sans MT"/>
                <a:cs typeface="Gill Sans MT"/>
              </a:rPr>
              <a:t>culturale»</a:t>
            </a:r>
            <a:endParaRPr lang="it-IT" sz="2000" i="1" dirty="0"/>
          </a:p>
        </p:txBody>
      </p:sp>
    </p:spTree>
    <p:extLst>
      <p:ext uri="{BB962C8B-B14F-4D97-AF65-F5344CB8AC3E}">
        <p14:creationId xmlns:p14="http://schemas.microsoft.com/office/powerpoint/2010/main" val="89614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F1982-7D0C-FE7B-C49E-10E35D80C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850CD76B-EAC0-BBD5-D3EB-14A2B39B7A7D}"/>
              </a:ext>
            </a:extLst>
          </p:cNvPr>
          <p:cNvGrpSpPr/>
          <p:nvPr/>
        </p:nvGrpSpPr>
        <p:grpSpPr>
          <a:xfrm>
            <a:off x="0" y="10666"/>
            <a:ext cx="18281269" cy="10287000"/>
            <a:chOff x="0" y="0"/>
            <a:chExt cx="18281269" cy="10287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C5CFA359-9182-BDE9-1121-0A5C1A56125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1269" cy="102870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FBB72F5-532C-8421-E4A2-708CC146C453}"/>
                </a:ext>
              </a:extLst>
            </p:cNvPr>
            <p:cNvSpPr/>
            <p:nvPr/>
          </p:nvSpPr>
          <p:spPr>
            <a:xfrm>
              <a:off x="472490" y="342861"/>
              <a:ext cx="17369155" cy="9464040"/>
            </a:xfrm>
            <a:custGeom>
              <a:avLst/>
              <a:gdLst/>
              <a:ahLst/>
              <a:cxnLst/>
              <a:rect l="l" t="t" r="r" b="b"/>
              <a:pathLst>
                <a:path w="17369155" h="9464040">
                  <a:moveTo>
                    <a:pt x="17368774" y="0"/>
                  </a:moveTo>
                  <a:lnTo>
                    <a:pt x="0" y="0"/>
                  </a:lnTo>
                  <a:lnTo>
                    <a:pt x="0" y="9464040"/>
                  </a:lnTo>
                  <a:lnTo>
                    <a:pt x="17368774" y="9464040"/>
                  </a:lnTo>
                  <a:lnTo>
                    <a:pt x="1736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FCE3A21A-4991-7DA2-B71E-6BA1EFEF75E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1028700"/>
              <a:ext cx="3840479" cy="61722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555A459-AB67-8DAC-7670-1C388791BDB9}"/>
                </a:ext>
              </a:extLst>
            </p:cNvPr>
            <p:cNvSpPr/>
            <p:nvPr/>
          </p:nvSpPr>
          <p:spPr>
            <a:xfrm>
              <a:off x="7575042" y="1009650"/>
              <a:ext cx="3138170" cy="0"/>
            </a:xfrm>
            <a:custGeom>
              <a:avLst/>
              <a:gdLst/>
              <a:ahLst/>
              <a:cxnLst/>
              <a:rect l="l" t="t" r="r" b="b"/>
              <a:pathLst>
                <a:path w="3138170">
                  <a:moveTo>
                    <a:pt x="0" y="0"/>
                  </a:moveTo>
                  <a:lnTo>
                    <a:pt x="3137915" y="0"/>
                  </a:lnTo>
                </a:path>
              </a:pathLst>
            </a:custGeom>
            <a:ln w="38100">
              <a:solidFill>
                <a:srgbClr val="001E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D876B117-7AD4-05A8-16CE-81FCC81CA9B4}"/>
              </a:ext>
            </a:extLst>
          </p:cNvPr>
          <p:cNvSpPr txBox="1">
            <a:spLocks/>
          </p:cNvSpPr>
          <p:nvPr/>
        </p:nvSpPr>
        <p:spPr>
          <a:xfrm>
            <a:off x="5257800" y="1866900"/>
            <a:ext cx="8350758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IL PIANO STRATEGICO PER LA PARITA’ DI GENERE 2025</a:t>
            </a:r>
          </a:p>
          <a:p>
            <a:pPr marL="12700" algn="ctr">
              <a:spcBef>
                <a:spcPts val="105"/>
              </a:spcBef>
            </a:pPr>
            <a:r>
              <a:rPr lang="it-IT" sz="2800" b="1" i="1" spc="-10" dirty="0">
                <a:solidFill>
                  <a:schemeClr val="accent1">
                    <a:lumMod val="75000"/>
                  </a:schemeClr>
                </a:solidFill>
              </a:rPr>
              <a:t>Contesto</a:t>
            </a:r>
          </a:p>
        </p:txBody>
      </p:sp>
      <p:graphicFrame>
        <p:nvGraphicFramePr>
          <p:cNvPr id="20" name="Diagramma 19">
            <a:extLst>
              <a:ext uri="{FF2B5EF4-FFF2-40B4-BE49-F238E27FC236}">
                <a16:creationId xmlns:a16="http://schemas.microsoft.com/office/drawing/2014/main" id="{DE338908-53C4-BADF-7AB8-227140FCB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221867"/>
              </p:ext>
            </p:extLst>
          </p:nvPr>
        </p:nvGraphicFramePr>
        <p:xfrm>
          <a:off x="1981200" y="3097825"/>
          <a:ext cx="15011400" cy="616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6F245D-053E-3A4F-EAD3-CE9DBE6C4321}"/>
              </a:ext>
            </a:extLst>
          </p:cNvPr>
          <p:cNvSpPr txBox="1"/>
          <p:nvPr/>
        </p:nvSpPr>
        <p:spPr>
          <a:xfrm>
            <a:off x="4191000" y="7954868"/>
            <a:ext cx="73152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- Porre fine alla violenza di genere</a:t>
            </a:r>
          </a:p>
          <a:p>
            <a:r>
              <a:rPr lang="it-IT" b="1" dirty="0">
                <a:solidFill>
                  <a:schemeClr val="bg1"/>
                </a:solidFill>
              </a:rPr>
              <a:t>- Combattere gli stereotipi di genere</a:t>
            </a:r>
          </a:p>
          <a:p>
            <a:r>
              <a:rPr lang="it-IT" b="1" dirty="0">
                <a:solidFill>
                  <a:schemeClr val="bg1"/>
                </a:solidFill>
              </a:rPr>
              <a:t>- Colmare il divario di genere nel mercato del lavoro</a:t>
            </a:r>
          </a:p>
          <a:p>
            <a:r>
              <a:rPr lang="it-IT" b="1" dirty="0">
                <a:solidFill>
                  <a:schemeClr val="bg1"/>
                </a:solidFill>
              </a:rPr>
              <a:t>- Far fronte al problema del divario retributivo di genere</a:t>
            </a:r>
          </a:p>
        </p:txBody>
      </p:sp>
    </p:spTree>
    <p:extLst>
      <p:ext uri="{BB962C8B-B14F-4D97-AF65-F5344CB8AC3E}">
        <p14:creationId xmlns:p14="http://schemas.microsoft.com/office/powerpoint/2010/main" val="312038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FD5B6-A2E3-9AFF-C4F0-743E992B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833C5E18-7F06-DF96-E9DA-93224F8E901D}"/>
              </a:ext>
            </a:extLst>
          </p:cNvPr>
          <p:cNvGrpSpPr/>
          <p:nvPr/>
        </p:nvGrpSpPr>
        <p:grpSpPr>
          <a:xfrm>
            <a:off x="0" y="10666"/>
            <a:ext cx="18281269" cy="10287000"/>
            <a:chOff x="0" y="0"/>
            <a:chExt cx="18281269" cy="10287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0B58F236-7425-7185-928F-949F0F4CE95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1269" cy="102870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3ADE4D0-2499-9591-D3BE-6E1AF45E903E}"/>
                </a:ext>
              </a:extLst>
            </p:cNvPr>
            <p:cNvSpPr/>
            <p:nvPr/>
          </p:nvSpPr>
          <p:spPr>
            <a:xfrm>
              <a:off x="472490" y="342861"/>
              <a:ext cx="17369155" cy="9464040"/>
            </a:xfrm>
            <a:custGeom>
              <a:avLst/>
              <a:gdLst/>
              <a:ahLst/>
              <a:cxnLst/>
              <a:rect l="l" t="t" r="r" b="b"/>
              <a:pathLst>
                <a:path w="17369155" h="9464040">
                  <a:moveTo>
                    <a:pt x="17368774" y="0"/>
                  </a:moveTo>
                  <a:lnTo>
                    <a:pt x="0" y="0"/>
                  </a:lnTo>
                  <a:lnTo>
                    <a:pt x="0" y="9464040"/>
                  </a:lnTo>
                  <a:lnTo>
                    <a:pt x="17368774" y="9464040"/>
                  </a:lnTo>
                  <a:lnTo>
                    <a:pt x="1736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26CCD428-247D-203E-684C-5A6731B0ED5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1028700"/>
              <a:ext cx="3840479" cy="61722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11AEB4B-901A-00DA-4949-17DCC4AF8805}"/>
                </a:ext>
              </a:extLst>
            </p:cNvPr>
            <p:cNvSpPr/>
            <p:nvPr/>
          </p:nvSpPr>
          <p:spPr>
            <a:xfrm>
              <a:off x="7575042" y="1009650"/>
              <a:ext cx="3138170" cy="0"/>
            </a:xfrm>
            <a:custGeom>
              <a:avLst/>
              <a:gdLst/>
              <a:ahLst/>
              <a:cxnLst/>
              <a:rect l="l" t="t" r="r" b="b"/>
              <a:pathLst>
                <a:path w="3138170">
                  <a:moveTo>
                    <a:pt x="0" y="0"/>
                  </a:moveTo>
                  <a:lnTo>
                    <a:pt x="3137915" y="0"/>
                  </a:lnTo>
                </a:path>
              </a:pathLst>
            </a:custGeom>
            <a:ln w="38100">
              <a:solidFill>
                <a:srgbClr val="001E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D75C35CA-7972-19F3-2269-80272B7636D1}"/>
              </a:ext>
            </a:extLst>
          </p:cNvPr>
          <p:cNvSpPr txBox="1">
            <a:spLocks/>
          </p:cNvSpPr>
          <p:nvPr/>
        </p:nvSpPr>
        <p:spPr>
          <a:xfrm>
            <a:off x="5257800" y="1866900"/>
            <a:ext cx="8350758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IL PIANO STRATEGICO PER LA PARITA’ DI GENERE 2025</a:t>
            </a:r>
          </a:p>
          <a:p>
            <a:pPr marL="12700" algn="ctr">
              <a:spcBef>
                <a:spcPts val="105"/>
              </a:spcBef>
            </a:pPr>
            <a:r>
              <a:rPr lang="it-IT" sz="2800" b="1" i="1" spc="-10" dirty="0">
                <a:solidFill>
                  <a:schemeClr val="accent1">
                    <a:lumMod val="75000"/>
                  </a:schemeClr>
                </a:solidFill>
              </a:rPr>
              <a:t>Contesto – Linee guida parità di genere PA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097520A-E229-03CE-10A6-FC5DC2F3CFB5}"/>
              </a:ext>
            </a:extLst>
          </p:cNvPr>
          <p:cNvSpPr/>
          <p:nvPr/>
        </p:nvSpPr>
        <p:spPr>
          <a:xfrm>
            <a:off x="6705600" y="3104295"/>
            <a:ext cx="4343400" cy="13895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/>
              <a:t>Le indicazioni delle Linee guida sono volutamente aperte e modulabili a diversi contesti. 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C340A8E4-1C74-0A2E-7032-12F1834AB008}"/>
              </a:ext>
            </a:extLst>
          </p:cNvPr>
          <p:cNvSpPr/>
          <p:nvPr/>
        </p:nvSpPr>
        <p:spPr>
          <a:xfrm>
            <a:off x="6934200" y="7477633"/>
            <a:ext cx="3886200" cy="167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Obiettivi concreti e  misurabili 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68D522C5-2AAF-AED4-BF7E-CAD0D865A314}"/>
              </a:ext>
            </a:extLst>
          </p:cNvPr>
          <p:cNvSpPr/>
          <p:nvPr/>
        </p:nvSpPr>
        <p:spPr>
          <a:xfrm>
            <a:off x="3243532" y="4898876"/>
            <a:ext cx="3886200" cy="167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Rinnovamento delle scelte organizzative 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794BCD18-B31D-BD8E-280B-CD32697D62D7}"/>
              </a:ext>
            </a:extLst>
          </p:cNvPr>
          <p:cNvSpPr/>
          <p:nvPr/>
        </p:nvSpPr>
        <p:spPr>
          <a:xfrm>
            <a:off x="10820400" y="4954953"/>
            <a:ext cx="3886200" cy="167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Ridisegno dei processi di lavoro</a:t>
            </a:r>
          </a:p>
        </p:txBody>
      </p:sp>
      <p:sp>
        <p:nvSpPr>
          <p:cNvPr id="13" name="Freccia bidirezionale orizzontale 12">
            <a:extLst>
              <a:ext uri="{FF2B5EF4-FFF2-40B4-BE49-F238E27FC236}">
                <a16:creationId xmlns:a16="http://schemas.microsoft.com/office/drawing/2014/main" id="{1582D69D-7735-6955-EE16-3E736AC8C408}"/>
              </a:ext>
            </a:extLst>
          </p:cNvPr>
          <p:cNvSpPr/>
          <p:nvPr/>
        </p:nvSpPr>
        <p:spPr>
          <a:xfrm>
            <a:off x="7719861" y="5431237"/>
            <a:ext cx="2494076" cy="72383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0C68EF4-9020-FAB2-5C75-2E5CE869391D}"/>
              </a:ext>
            </a:extLst>
          </p:cNvPr>
          <p:cNvCxnSpPr/>
          <p:nvPr/>
        </p:nvCxnSpPr>
        <p:spPr>
          <a:xfrm>
            <a:off x="6400800" y="6631353"/>
            <a:ext cx="728932" cy="721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81961EE7-71FD-B93E-B166-AD458F0EF909}"/>
              </a:ext>
            </a:extLst>
          </p:cNvPr>
          <p:cNvCxnSpPr/>
          <p:nvPr/>
        </p:nvCxnSpPr>
        <p:spPr>
          <a:xfrm flipH="1">
            <a:off x="10515600" y="6631353"/>
            <a:ext cx="1219200" cy="846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38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60ACB-E848-C4DA-6209-CAE6365C1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E8265B8-6BBE-4EEC-0F25-79703E923566}"/>
              </a:ext>
            </a:extLst>
          </p:cNvPr>
          <p:cNvGrpSpPr/>
          <p:nvPr/>
        </p:nvGrpSpPr>
        <p:grpSpPr>
          <a:xfrm>
            <a:off x="-11502" y="-20847"/>
            <a:ext cx="18281269" cy="10287000"/>
            <a:chOff x="0" y="0"/>
            <a:chExt cx="18281269" cy="10287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8FC71069-88C0-4C32-6753-68378C96B42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1269" cy="102870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567819C-C42F-50D5-59B7-9223BDE63CD3}"/>
                </a:ext>
              </a:extLst>
            </p:cNvPr>
            <p:cNvSpPr/>
            <p:nvPr/>
          </p:nvSpPr>
          <p:spPr>
            <a:xfrm>
              <a:off x="472490" y="342861"/>
              <a:ext cx="17369155" cy="9464040"/>
            </a:xfrm>
            <a:custGeom>
              <a:avLst/>
              <a:gdLst/>
              <a:ahLst/>
              <a:cxnLst/>
              <a:rect l="l" t="t" r="r" b="b"/>
              <a:pathLst>
                <a:path w="17369155" h="9464040">
                  <a:moveTo>
                    <a:pt x="17368774" y="0"/>
                  </a:moveTo>
                  <a:lnTo>
                    <a:pt x="0" y="0"/>
                  </a:lnTo>
                  <a:lnTo>
                    <a:pt x="0" y="9464040"/>
                  </a:lnTo>
                  <a:lnTo>
                    <a:pt x="17368774" y="9464040"/>
                  </a:lnTo>
                  <a:lnTo>
                    <a:pt x="1736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54FE407F-484E-987D-CADD-C5AFAFA86F3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1028700"/>
              <a:ext cx="3840479" cy="61722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17DCC29-10E2-C126-04F3-3B47A84AA53F}"/>
                </a:ext>
              </a:extLst>
            </p:cNvPr>
            <p:cNvSpPr/>
            <p:nvPr/>
          </p:nvSpPr>
          <p:spPr>
            <a:xfrm>
              <a:off x="7575042" y="1009650"/>
              <a:ext cx="3138170" cy="0"/>
            </a:xfrm>
            <a:custGeom>
              <a:avLst/>
              <a:gdLst/>
              <a:ahLst/>
              <a:cxnLst/>
              <a:rect l="l" t="t" r="r" b="b"/>
              <a:pathLst>
                <a:path w="3138170">
                  <a:moveTo>
                    <a:pt x="0" y="0"/>
                  </a:moveTo>
                  <a:lnTo>
                    <a:pt x="3137915" y="0"/>
                  </a:lnTo>
                </a:path>
              </a:pathLst>
            </a:custGeom>
            <a:ln w="38100">
              <a:solidFill>
                <a:srgbClr val="001E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9DF05A24-12A6-7464-EA3E-36AA45426922}"/>
              </a:ext>
            </a:extLst>
          </p:cNvPr>
          <p:cNvSpPr txBox="1">
            <a:spLocks/>
          </p:cNvSpPr>
          <p:nvPr/>
        </p:nvSpPr>
        <p:spPr>
          <a:xfrm>
            <a:off x="5257800" y="1866900"/>
            <a:ext cx="8350758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IL PIANO STRATEGICO PER LA PARITA’ DI GENERE 2025</a:t>
            </a:r>
          </a:p>
          <a:p>
            <a:pPr marL="12700" algn="ctr">
              <a:spcBef>
                <a:spcPts val="105"/>
              </a:spcBef>
            </a:pPr>
            <a:r>
              <a:rPr lang="it-IT" sz="2800" b="1" i="1" spc="-10" dirty="0">
                <a:solidFill>
                  <a:schemeClr val="accent1">
                    <a:lumMod val="75000"/>
                  </a:schemeClr>
                </a:solidFill>
              </a:rPr>
              <a:t>Contesto – Linee guida parità di genere PA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459AD4-5FF8-94F8-0E1C-5D154D25BB4C}"/>
              </a:ext>
            </a:extLst>
          </p:cNvPr>
          <p:cNvSpPr txBox="1"/>
          <p:nvPr/>
        </p:nvSpPr>
        <p:spPr>
          <a:xfrm>
            <a:off x="2944625" y="3997239"/>
            <a:ext cx="12496800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+mn-lt"/>
              </a:rPr>
              <a:t>Il </a:t>
            </a:r>
            <a:r>
              <a:rPr lang="it-IT" sz="2400" b="1" i="1" dirty="0">
                <a:latin typeface="+mn-lt"/>
              </a:rPr>
              <a:t>self </a:t>
            </a:r>
            <a:r>
              <a:rPr lang="it-IT" sz="2400" b="1" i="1" dirty="0" err="1">
                <a:latin typeface="+mn-lt"/>
              </a:rPr>
              <a:t>assessment</a:t>
            </a:r>
            <a:endParaRPr lang="it-IT" sz="2400" b="1" i="1" dirty="0">
              <a:latin typeface="+mn-lt"/>
            </a:endParaRPr>
          </a:p>
          <a:p>
            <a:pPr algn="just"/>
            <a:r>
              <a:rPr lang="it-IT" sz="2400" dirty="0"/>
              <a:t>Ciascuna pubblica amministrazione può misurare il proprio stadio di avanzamento in materia di parità di genere con una operazione di autovalutazione (self </a:t>
            </a:r>
            <a:r>
              <a:rPr lang="it-IT" sz="2400" dirty="0" err="1"/>
              <a:t>assessment</a:t>
            </a:r>
            <a:r>
              <a:rPr lang="it-IT" sz="2400" dirty="0"/>
              <a:t>), da eseguirsi mediante compilazione di una check list recante indicatori che prendono in considerazione diversi parametri, quali, ad esempio: la distribuzione del personale per genere, l’accesso alla formazione erogata, l’adozione di politiche di welfare.</a:t>
            </a:r>
            <a:endParaRPr lang="it-IT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121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967B7-74FE-89B6-56B6-47BD3E71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401249B-DD7B-AAD3-4D3A-90B960946B0B}"/>
              </a:ext>
            </a:extLst>
          </p:cNvPr>
          <p:cNvGrpSpPr/>
          <p:nvPr/>
        </p:nvGrpSpPr>
        <p:grpSpPr>
          <a:xfrm>
            <a:off x="6731" y="0"/>
            <a:ext cx="18281269" cy="10287000"/>
            <a:chOff x="0" y="0"/>
            <a:chExt cx="18281269" cy="10287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7396DFF5-8980-16D0-2536-D294FAA5955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1269" cy="102870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07BA6EF-E121-08D7-1C93-ABE7BEE732F2}"/>
                </a:ext>
              </a:extLst>
            </p:cNvPr>
            <p:cNvSpPr/>
            <p:nvPr/>
          </p:nvSpPr>
          <p:spPr>
            <a:xfrm>
              <a:off x="472490" y="342861"/>
              <a:ext cx="17369155" cy="9464040"/>
            </a:xfrm>
            <a:custGeom>
              <a:avLst/>
              <a:gdLst/>
              <a:ahLst/>
              <a:cxnLst/>
              <a:rect l="l" t="t" r="r" b="b"/>
              <a:pathLst>
                <a:path w="17369155" h="9464040">
                  <a:moveTo>
                    <a:pt x="17368774" y="0"/>
                  </a:moveTo>
                  <a:lnTo>
                    <a:pt x="0" y="0"/>
                  </a:lnTo>
                  <a:lnTo>
                    <a:pt x="0" y="9464040"/>
                  </a:lnTo>
                  <a:lnTo>
                    <a:pt x="17368774" y="9464040"/>
                  </a:lnTo>
                  <a:lnTo>
                    <a:pt x="1736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05302CF7-5DC4-7299-99A5-497C89F3537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1028700"/>
              <a:ext cx="3840479" cy="61722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C3B26DA-D353-7FE0-FAE2-959667BE2432}"/>
                </a:ext>
              </a:extLst>
            </p:cNvPr>
            <p:cNvSpPr/>
            <p:nvPr/>
          </p:nvSpPr>
          <p:spPr>
            <a:xfrm>
              <a:off x="7575042" y="1009650"/>
              <a:ext cx="3138170" cy="0"/>
            </a:xfrm>
            <a:custGeom>
              <a:avLst/>
              <a:gdLst/>
              <a:ahLst/>
              <a:cxnLst/>
              <a:rect l="l" t="t" r="r" b="b"/>
              <a:pathLst>
                <a:path w="3138170">
                  <a:moveTo>
                    <a:pt x="0" y="0"/>
                  </a:moveTo>
                  <a:lnTo>
                    <a:pt x="3137915" y="0"/>
                  </a:lnTo>
                </a:path>
              </a:pathLst>
            </a:custGeom>
            <a:ln w="38100">
              <a:solidFill>
                <a:srgbClr val="001E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06C7C6D2-B891-69FF-BD46-C35FA05364E5}"/>
              </a:ext>
            </a:extLst>
          </p:cNvPr>
          <p:cNvSpPr txBox="1">
            <a:spLocks/>
          </p:cNvSpPr>
          <p:nvPr/>
        </p:nvSpPr>
        <p:spPr>
          <a:xfrm>
            <a:off x="5257800" y="1866900"/>
            <a:ext cx="8350758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IL PIANO STRATEGICO PER LA PARITA’ DI GENERE 2025</a:t>
            </a:r>
          </a:p>
          <a:p>
            <a:pPr marL="12700" algn="ctr">
              <a:spcBef>
                <a:spcPts val="105"/>
              </a:spcBef>
            </a:pPr>
            <a:r>
              <a:rPr lang="it-IT" sz="2800" b="1" i="1" spc="-10" dirty="0">
                <a:solidFill>
                  <a:schemeClr val="accent1">
                    <a:lumMod val="75000"/>
                  </a:schemeClr>
                </a:solidFill>
              </a:rPr>
              <a:t>Il processo di redazione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1DA8DAE-BBF8-3BC7-19E9-6DD238D330E5}"/>
              </a:ext>
            </a:extLst>
          </p:cNvPr>
          <p:cNvSpPr/>
          <p:nvPr/>
        </p:nvSpPr>
        <p:spPr>
          <a:xfrm>
            <a:off x="1752600" y="3771900"/>
            <a:ext cx="5334000" cy="11090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Gruppo di lavoro AgID - ISTAT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D7218402-7692-3435-81C7-6431DE4AA818}"/>
              </a:ext>
            </a:extLst>
          </p:cNvPr>
          <p:cNvSpPr/>
          <p:nvPr/>
        </p:nvSpPr>
        <p:spPr>
          <a:xfrm>
            <a:off x="7277431" y="4049161"/>
            <a:ext cx="2178558" cy="5545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5E53254-248F-6147-6C6C-4C84655A32F6}"/>
              </a:ext>
            </a:extLst>
          </p:cNvPr>
          <p:cNvSpPr/>
          <p:nvPr/>
        </p:nvSpPr>
        <p:spPr>
          <a:xfrm>
            <a:off x="9797122" y="3771900"/>
            <a:ext cx="5334000" cy="11090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Obiettivo:  condivisione di esperienze e buone pratiche per promuovere l’equilibrio di genere all’interno delle PA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1321165-4182-9F6B-7C21-C48429F25894}"/>
              </a:ext>
            </a:extLst>
          </p:cNvPr>
          <p:cNvSpPr/>
          <p:nvPr/>
        </p:nvSpPr>
        <p:spPr>
          <a:xfrm>
            <a:off x="5699710" y="5806669"/>
            <a:ext cx="5334000" cy="27854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Componenti AgID</a:t>
            </a:r>
          </a:p>
          <a:p>
            <a:pPr algn="ctr"/>
            <a:r>
              <a:rPr lang="it-IT" sz="2400" i="1" dirty="0"/>
              <a:t>Michela </a:t>
            </a:r>
            <a:r>
              <a:rPr lang="it-IT" sz="2400" i="1" dirty="0" err="1"/>
              <a:t>Collacchi</a:t>
            </a:r>
            <a:endParaRPr lang="it-IT" sz="2400" i="1" dirty="0"/>
          </a:p>
          <a:p>
            <a:pPr algn="ctr"/>
            <a:r>
              <a:rPr lang="it-IT" sz="2400" i="1" dirty="0"/>
              <a:t>Silvia Di Cesare</a:t>
            </a:r>
          </a:p>
          <a:p>
            <a:pPr algn="ctr"/>
            <a:r>
              <a:rPr lang="it-IT" sz="2400" i="1" dirty="0"/>
              <a:t>Simona Di Pangrazio</a:t>
            </a:r>
          </a:p>
          <a:p>
            <a:pPr algn="ctr"/>
            <a:r>
              <a:rPr lang="it-IT" sz="2400" i="1" dirty="0"/>
              <a:t>Dalia Mammì</a:t>
            </a:r>
          </a:p>
          <a:p>
            <a:pPr algn="ctr"/>
            <a:r>
              <a:rPr lang="it-IT" sz="2400" i="1" dirty="0"/>
              <a:t>Giovanni Melardi</a:t>
            </a:r>
          </a:p>
          <a:p>
            <a:pPr algn="ctr"/>
            <a:endParaRPr lang="it-IT" sz="2400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A490EB6F-960A-1A2F-4F4A-DD971B4AA38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400" y="2907584"/>
            <a:ext cx="2700020" cy="4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7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19766-2B7E-5C5A-8088-6B725E79E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65E6337-75CD-2E9D-6495-857D2E72F6E3}"/>
              </a:ext>
            </a:extLst>
          </p:cNvPr>
          <p:cNvGrpSpPr/>
          <p:nvPr/>
        </p:nvGrpSpPr>
        <p:grpSpPr>
          <a:xfrm>
            <a:off x="0" y="0"/>
            <a:ext cx="18281269" cy="10287000"/>
            <a:chOff x="0" y="0"/>
            <a:chExt cx="18281269" cy="10287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0A578057-56C1-56D6-FAE8-EBB0D83EA36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1269" cy="102870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F95CF6B-30DA-DAB3-D7C9-69A96C564AE2}"/>
                </a:ext>
              </a:extLst>
            </p:cNvPr>
            <p:cNvSpPr/>
            <p:nvPr/>
          </p:nvSpPr>
          <p:spPr>
            <a:xfrm>
              <a:off x="472490" y="342861"/>
              <a:ext cx="17369155" cy="9464040"/>
            </a:xfrm>
            <a:custGeom>
              <a:avLst/>
              <a:gdLst/>
              <a:ahLst/>
              <a:cxnLst/>
              <a:rect l="l" t="t" r="r" b="b"/>
              <a:pathLst>
                <a:path w="17369155" h="9464040">
                  <a:moveTo>
                    <a:pt x="17368774" y="0"/>
                  </a:moveTo>
                  <a:lnTo>
                    <a:pt x="0" y="0"/>
                  </a:lnTo>
                  <a:lnTo>
                    <a:pt x="0" y="9464040"/>
                  </a:lnTo>
                  <a:lnTo>
                    <a:pt x="17368774" y="9464040"/>
                  </a:lnTo>
                  <a:lnTo>
                    <a:pt x="1736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2D38C1EF-1136-49BC-869B-65334A57B29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1028700"/>
              <a:ext cx="3840479" cy="61722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90593AA-26F5-CB1E-8193-1126C322FC7C}"/>
                </a:ext>
              </a:extLst>
            </p:cNvPr>
            <p:cNvSpPr/>
            <p:nvPr/>
          </p:nvSpPr>
          <p:spPr>
            <a:xfrm>
              <a:off x="7575042" y="1009650"/>
              <a:ext cx="3138170" cy="0"/>
            </a:xfrm>
            <a:custGeom>
              <a:avLst/>
              <a:gdLst/>
              <a:ahLst/>
              <a:cxnLst/>
              <a:rect l="l" t="t" r="r" b="b"/>
              <a:pathLst>
                <a:path w="3138170">
                  <a:moveTo>
                    <a:pt x="0" y="0"/>
                  </a:moveTo>
                  <a:lnTo>
                    <a:pt x="3137915" y="0"/>
                  </a:lnTo>
                </a:path>
              </a:pathLst>
            </a:custGeom>
            <a:ln w="38100">
              <a:solidFill>
                <a:srgbClr val="001E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FBB98063-0792-AE34-3BAB-2A3766A9839F}"/>
              </a:ext>
            </a:extLst>
          </p:cNvPr>
          <p:cNvSpPr txBox="1">
            <a:spLocks/>
          </p:cNvSpPr>
          <p:nvPr/>
        </p:nvSpPr>
        <p:spPr>
          <a:xfrm>
            <a:off x="5257800" y="1866900"/>
            <a:ext cx="8350758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IL PIANO STRATEGICO PER LA PARITA’ DI GENERE 2025</a:t>
            </a:r>
          </a:p>
          <a:p>
            <a:pPr marL="12700" algn="ctr">
              <a:spcBef>
                <a:spcPts val="105"/>
              </a:spcBef>
            </a:pPr>
            <a:r>
              <a:rPr lang="it-IT" sz="2800" b="1" i="1" spc="-10" dirty="0">
                <a:solidFill>
                  <a:schemeClr val="accent1">
                    <a:lumMod val="75000"/>
                  </a:schemeClr>
                </a:solidFill>
              </a:rPr>
              <a:t>Contenuti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191AC8D8-F3A1-4051-83B5-1A80FD219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371810"/>
              </p:ext>
            </p:extLst>
          </p:nvPr>
        </p:nvGraphicFramePr>
        <p:xfrm>
          <a:off x="3462324" y="2476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Ovale 11">
            <a:extLst>
              <a:ext uri="{FF2B5EF4-FFF2-40B4-BE49-F238E27FC236}">
                <a16:creationId xmlns:a16="http://schemas.microsoft.com/office/drawing/2014/main" id="{FD6F075E-B593-9604-075D-254DD8B6365E}"/>
              </a:ext>
            </a:extLst>
          </p:cNvPr>
          <p:cNvSpPr/>
          <p:nvPr/>
        </p:nvSpPr>
        <p:spPr>
          <a:xfrm>
            <a:off x="1371600" y="2476500"/>
            <a:ext cx="4419600" cy="2057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Quattro aree tematiche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9F37879-E52C-8902-7E87-A8C9875D1B78}"/>
              </a:ext>
            </a:extLst>
          </p:cNvPr>
          <p:cNvSpPr/>
          <p:nvPr/>
        </p:nvSpPr>
        <p:spPr>
          <a:xfrm>
            <a:off x="7162800" y="32385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Analisi del contesto e dei dati</a:t>
            </a:r>
          </a:p>
        </p:txBody>
      </p:sp>
      <p:sp>
        <p:nvSpPr>
          <p:cNvPr id="14" name="Freccia a gallone 13">
            <a:extLst>
              <a:ext uri="{FF2B5EF4-FFF2-40B4-BE49-F238E27FC236}">
                <a16:creationId xmlns:a16="http://schemas.microsoft.com/office/drawing/2014/main" id="{FAC69470-2E11-F461-5686-88902DC71989}"/>
              </a:ext>
            </a:extLst>
          </p:cNvPr>
          <p:cNvSpPr/>
          <p:nvPr/>
        </p:nvSpPr>
        <p:spPr>
          <a:xfrm>
            <a:off x="6145602" y="3200400"/>
            <a:ext cx="685800" cy="60960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eccia a gallone 14">
            <a:extLst>
              <a:ext uri="{FF2B5EF4-FFF2-40B4-BE49-F238E27FC236}">
                <a16:creationId xmlns:a16="http://schemas.microsoft.com/office/drawing/2014/main" id="{C7E04E22-9C91-9675-A13F-00AA0E0B3B26}"/>
              </a:ext>
            </a:extLst>
          </p:cNvPr>
          <p:cNvSpPr/>
          <p:nvPr/>
        </p:nvSpPr>
        <p:spPr>
          <a:xfrm>
            <a:off x="10814649" y="3280744"/>
            <a:ext cx="685800" cy="60960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556F66C-BA39-F96C-A009-A35809C53F5E}"/>
              </a:ext>
            </a:extLst>
          </p:cNvPr>
          <p:cNvSpPr/>
          <p:nvPr/>
        </p:nvSpPr>
        <p:spPr>
          <a:xfrm>
            <a:off x="11947385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Obiettivi </a:t>
            </a:r>
          </a:p>
        </p:txBody>
      </p:sp>
    </p:spTree>
    <p:extLst>
      <p:ext uri="{BB962C8B-B14F-4D97-AF65-F5344CB8AC3E}">
        <p14:creationId xmlns:p14="http://schemas.microsoft.com/office/powerpoint/2010/main" val="26537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3DCD3-39EC-4629-A932-77075C8FA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BE7E0F0-85C6-AD9F-CD1A-8CCBDD772131}"/>
              </a:ext>
            </a:extLst>
          </p:cNvPr>
          <p:cNvGrpSpPr/>
          <p:nvPr/>
        </p:nvGrpSpPr>
        <p:grpSpPr>
          <a:xfrm>
            <a:off x="0" y="0"/>
            <a:ext cx="18281269" cy="10287000"/>
            <a:chOff x="0" y="0"/>
            <a:chExt cx="18281269" cy="10287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FD04A56C-63B2-EF63-D781-08524C1CC74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1269" cy="102870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08E99F9-28EA-550E-7E1F-13919B2D2898}"/>
                </a:ext>
              </a:extLst>
            </p:cNvPr>
            <p:cNvSpPr/>
            <p:nvPr/>
          </p:nvSpPr>
          <p:spPr>
            <a:xfrm>
              <a:off x="472490" y="342861"/>
              <a:ext cx="17369155" cy="9464040"/>
            </a:xfrm>
            <a:custGeom>
              <a:avLst/>
              <a:gdLst/>
              <a:ahLst/>
              <a:cxnLst/>
              <a:rect l="l" t="t" r="r" b="b"/>
              <a:pathLst>
                <a:path w="17369155" h="9464040">
                  <a:moveTo>
                    <a:pt x="17368774" y="0"/>
                  </a:moveTo>
                  <a:lnTo>
                    <a:pt x="0" y="0"/>
                  </a:lnTo>
                  <a:lnTo>
                    <a:pt x="0" y="9464040"/>
                  </a:lnTo>
                  <a:lnTo>
                    <a:pt x="17368774" y="9464040"/>
                  </a:lnTo>
                  <a:lnTo>
                    <a:pt x="1736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87CBB01F-6A64-E706-D0E9-70517CBB23C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1028700"/>
              <a:ext cx="3840479" cy="61722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115C7B1-2666-DBCD-432C-85A8AFAE33CE}"/>
                </a:ext>
              </a:extLst>
            </p:cNvPr>
            <p:cNvSpPr/>
            <p:nvPr/>
          </p:nvSpPr>
          <p:spPr>
            <a:xfrm>
              <a:off x="7575042" y="1009650"/>
              <a:ext cx="3138170" cy="0"/>
            </a:xfrm>
            <a:custGeom>
              <a:avLst/>
              <a:gdLst/>
              <a:ahLst/>
              <a:cxnLst/>
              <a:rect l="l" t="t" r="r" b="b"/>
              <a:pathLst>
                <a:path w="3138170">
                  <a:moveTo>
                    <a:pt x="0" y="0"/>
                  </a:moveTo>
                  <a:lnTo>
                    <a:pt x="3137915" y="0"/>
                  </a:lnTo>
                </a:path>
              </a:pathLst>
            </a:custGeom>
            <a:ln w="38100">
              <a:solidFill>
                <a:srgbClr val="001E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4BC0093B-C93F-3524-30BE-D7BB7953FBB2}"/>
              </a:ext>
            </a:extLst>
          </p:cNvPr>
          <p:cNvSpPr txBox="1">
            <a:spLocks/>
          </p:cNvSpPr>
          <p:nvPr/>
        </p:nvSpPr>
        <p:spPr>
          <a:xfrm>
            <a:off x="4419600" y="1893942"/>
            <a:ext cx="9906000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IL PIANO STRATEGICO PER LA PARITA’ DI GENERE 2025</a:t>
            </a:r>
          </a:p>
          <a:p>
            <a:pPr marL="12700" algn="ctr">
              <a:spcBef>
                <a:spcPts val="105"/>
              </a:spcBef>
            </a:pPr>
            <a:r>
              <a:rPr lang="it-IT" sz="2800" b="1" i="1" spc="-10" dirty="0">
                <a:solidFill>
                  <a:schemeClr val="accent1">
                    <a:lumMod val="75000"/>
                  </a:schemeClr>
                </a:solidFill>
              </a:rPr>
              <a:t>Obiettivi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CBE6C98C-5F21-69E4-F4D4-F64DAB7FD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773563"/>
              </p:ext>
            </p:extLst>
          </p:nvPr>
        </p:nvGraphicFramePr>
        <p:xfrm>
          <a:off x="3429000" y="4342406"/>
          <a:ext cx="121920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4729932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90680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OBIETTIVO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Agevolare l’equilibrio tra vita privata e lavoro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i="1" dirty="0"/>
                        <a:t>Promuovere/pubblicizzare internamente le misure di equilibrio vita privata – lavoro esistenti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42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Sostenere la genitorialità e/o attività di cura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i="1" dirty="0"/>
                        <a:t>Stipula di convenzioni a favore dei lavoratori e dei loro familiari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104962"/>
                  </a:ext>
                </a:extLst>
              </a:tr>
            </a:tbl>
          </a:graphicData>
        </a:graphic>
      </p:graphicFrame>
      <p:sp>
        <p:nvSpPr>
          <p:cNvPr id="17" name="Rettangolo 16">
            <a:extLst>
              <a:ext uri="{FF2B5EF4-FFF2-40B4-BE49-F238E27FC236}">
                <a16:creationId xmlns:a16="http://schemas.microsoft.com/office/drawing/2014/main" id="{7BA7CCCF-CEE3-23E3-8707-986026A0F0C9}"/>
              </a:ext>
            </a:extLst>
          </p:cNvPr>
          <p:cNvSpPr/>
          <p:nvPr/>
        </p:nvSpPr>
        <p:spPr>
          <a:xfrm>
            <a:off x="6019800" y="3262105"/>
            <a:ext cx="7086600" cy="8880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Conciliazione lavoro – vita privata e cultura aziendale inclusiva 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4883749-46F0-EEDD-2100-3076546F52CE}"/>
              </a:ext>
            </a:extLst>
          </p:cNvPr>
          <p:cNvSpPr/>
          <p:nvPr/>
        </p:nvSpPr>
        <p:spPr>
          <a:xfrm>
            <a:off x="6019800" y="6445970"/>
            <a:ext cx="7086600" cy="8880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Parità di genere nella leadership e nei processi decisionali</a:t>
            </a:r>
          </a:p>
        </p:txBody>
      </p:sp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87D0CC44-FB52-F1B0-7128-9272078A5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51543"/>
              </p:ext>
            </p:extLst>
          </p:nvPr>
        </p:nvGraphicFramePr>
        <p:xfrm>
          <a:off x="3429000" y="7601014"/>
          <a:ext cx="121920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4729932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90680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OBIETTIVO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2565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it-IT" sz="2000" dirty="0"/>
                        <a:t>Potenziare la valorizzazione della diversità di genere nella cultura organizzativa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i="1" dirty="0"/>
                        <a:t>Organizzazione di eventi tematici e tavoli di confronto interistituzionali per la condivisione della cultura della leadership di genere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427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i="1" dirty="0"/>
                        <a:t>Promuovere bilancio di genere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104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19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6E310-B915-8F76-4D3A-43AE97935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40ED068E-5F1F-4071-37F2-B86128A1878C}"/>
              </a:ext>
            </a:extLst>
          </p:cNvPr>
          <p:cNvGrpSpPr/>
          <p:nvPr/>
        </p:nvGrpSpPr>
        <p:grpSpPr>
          <a:xfrm>
            <a:off x="0" y="0"/>
            <a:ext cx="18281269" cy="10287000"/>
            <a:chOff x="0" y="0"/>
            <a:chExt cx="18281269" cy="102870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16418BC4-C9B3-7E1E-E8D7-9EF3FA6232A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1269" cy="102870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AB56750-9663-9AFA-9661-7431752C9157}"/>
                </a:ext>
              </a:extLst>
            </p:cNvPr>
            <p:cNvSpPr/>
            <p:nvPr/>
          </p:nvSpPr>
          <p:spPr>
            <a:xfrm>
              <a:off x="472490" y="342861"/>
              <a:ext cx="17369155" cy="9464040"/>
            </a:xfrm>
            <a:custGeom>
              <a:avLst/>
              <a:gdLst/>
              <a:ahLst/>
              <a:cxnLst/>
              <a:rect l="l" t="t" r="r" b="b"/>
              <a:pathLst>
                <a:path w="17369155" h="9464040">
                  <a:moveTo>
                    <a:pt x="17368774" y="0"/>
                  </a:moveTo>
                  <a:lnTo>
                    <a:pt x="0" y="0"/>
                  </a:lnTo>
                  <a:lnTo>
                    <a:pt x="0" y="9464040"/>
                  </a:lnTo>
                  <a:lnTo>
                    <a:pt x="17368774" y="9464040"/>
                  </a:lnTo>
                  <a:lnTo>
                    <a:pt x="1736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A604C32C-B878-AC54-4119-AC0FDC0091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1028700"/>
              <a:ext cx="3840479" cy="61722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54D9A00-0F6E-FC51-C691-A515A071139F}"/>
                </a:ext>
              </a:extLst>
            </p:cNvPr>
            <p:cNvSpPr/>
            <p:nvPr/>
          </p:nvSpPr>
          <p:spPr>
            <a:xfrm>
              <a:off x="7575042" y="1009650"/>
              <a:ext cx="3138170" cy="0"/>
            </a:xfrm>
            <a:custGeom>
              <a:avLst/>
              <a:gdLst/>
              <a:ahLst/>
              <a:cxnLst/>
              <a:rect l="l" t="t" r="r" b="b"/>
              <a:pathLst>
                <a:path w="3138170">
                  <a:moveTo>
                    <a:pt x="0" y="0"/>
                  </a:moveTo>
                  <a:lnTo>
                    <a:pt x="3137915" y="0"/>
                  </a:lnTo>
                </a:path>
              </a:pathLst>
            </a:custGeom>
            <a:ln w="38100">
              <a:solidFill>
                <a:srgbClr val="001E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8B8E2191-6435-5826-E056-F60E28FE19C8}"/>
              </a:ext>
            </a:extLst>
          </p:cNvPr>
          <p:cNvSpPr txBox="1">
            <a:spLocks/>
          </p:cNvSpPr>
          <p:nvPr/>
        </p:nvSpPr>
        <p:spPr>
          <a:xfrm>
            <a:off x="4419600" y="1893942"/>
            <a:ext cx="9906000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IL PIANO STRATEGICO PER LA PARITA’ DI GENERE 2025</a:t>
            </a:r>
          </a:p>
          <a:p>
            <a:pPr marL="12700" algn="ctr">
              <a:spcBef>
                <a:spcPts val="105"/>
              </a:spcBef>
            </a:pPr>
            <a:r>
              <a:rPr lang="it-IT" sz="2800" b="1" i="1" spc="-10" dirty="0">
                <a:solidFill>
                  <a:schemeClr val="accent1">
                    <a:lumMod val="75000"/>
                  </a:schemeClr>
                </a:solidFill>
              </a:rPr>
              <a:t>Obiettivi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594202B-7216-F652-97C1-5CD9C526BB79}"/>
              </a:ext>
            </a:extLst>
          </p:cNvPr>
          <p:cNvSpPr/>
          <p:nvPr/>
        </p:nvSpPr>
        <p:spPr>
          <a:xfrm>
            <a:off x="6019800" y="3262105"/>
            <a:ext cx="7086600" cy="8880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Parità di genere  nelle fasi di reclutamento e avanzamento di carriera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379D61BA-A631-4CBE-C22C-2140F126A093}"/>
              </a:ext>
            </a:extLst>
          </p:cNvPr>
          <p:cNvSpPr/>
          <p:nvPr/>
        </p:nvSpPr>
        <p:spPr>
          <a:xfrm>
            <a:off x="6019800" y="6445970"/>
            <a:ext cx="7086600" cy="8880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Misure contro la violenza di genere sui luoghi di lavoro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3B01743A-1F2C-ED85-F546-399B96CFF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319277"/>
              </p:ext>
            </p:extLst>
          </p:nvPr>
        </p:nvGraphicFramePr>
        <p:xfrm>
          <a:off x="3429000" y="4382411"/>
          <a:ext cx="121920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4729932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90680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OBIETTIVO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Promuovere le pari opportunità nelle fasi di reclutamento e avanzamento di carriera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i="1" dirty="0"/>
                        <a:t>Introduzione di un monitoraggio periodico di indicatori relativi al rispetto della parità di genere nei processi di reclutamento e avanzamento di carriera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427650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0A9F42D5-95BE-656F-A97D-FFC8F0273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93709"/>
              </p:ext>
            </p:extLst>
          </p:nvPr>
        </p:nvGraphicFramePr>
        <p:xfrm>
          <a:off x="3467100" y="7707806"/>
          <a:ext cx="12192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4729932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90680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OBIETTIVO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Rafforzare le misure di prevenzione contro la violenza di genere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i="1" dirty="0"/>
                        <a:t>Adeguare il codice di condotta in ottica di genere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427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39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</TotalTime>
  <Words>1240</Words>
  <Application>Microsoft Office PowerPoint</Application>
  <PresentationFormat>Personalizzato</PresentationFormat>
  <Paragraphs>148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 MT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Nuovi template di comunicazione AgID</dc:title>
  <dc:creator>GENTILI Glenda</dc:creator>
  <cp:lastModifiedBy>MELARDI Giovanni</cp:lastModifiedBy>
  <cp:revision>5</cp:revision>
  <dcterms:created xsi:type="dcterms:W3CDTF">2025-05-03T13:36:36Z</dcterms:created>
  <dcterms:modified xsi:type="dcterms:W3CDTF">2025-07-10T14:06:44Z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2025-03-04T00:00:00Z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2025-05-03T00:00:00Z</vt:filetime>
  </property>
  <property fmtid="{D5CDD505-2E9C-101B-9397-08002B2CF9AE}" pid="5" name="Producer">
    <vt:lpwstr>Microsoft® PowerPoint® 2021</vt:lpwstr>
  </property>
</Properties>
</file>